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56"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9" r:id="rId38"/>
    <p:sldId id="298" r:id="rId39"/>
    <p:sldId id="300" r:id="rId40"/>
    <p:sldId id="301" r:id="rId41"/>
    <p:sldId id="302" r:id="rId42"/>
    <p:sldId id="303" r:id="rId43"/>
    <p:sldId id="304" r:id="rId44"/>
    <p:sldId id="305" r:id="rId45"/>
    <p:sldId id="306" r:id="rId46"/>
    <p:sldId id="307" r:id="rId47"/>
    <p:sldId id="309" r:id="rId48"/>
    <p:sldId id="308"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8" r:id="rId65"/>
    <p:sldId id="330" r:id="rId66"/>
    <p:sldId id="329" r:id="rId67"/>
    <p:sldId id="331" r:id="rId68"/>
    <p:sldId id="332" r:id="rId69"/>
    <p:sldId id="327" r:id="rId70"/>
    <p:sldId id="325" r:id="rId71"/>
    <p:sldId id="326" r:id="rId72"/>
    <p:sldId id="333" r:id="rId73"/>
    <p:sldId id="334" r:id="rId74"/>
    <p:sldId id="335" r:id="rId75"/>
    <p:sldId id="337" r:id="rId76"/>
    <p:sldId id="339" r:id="rId77"/>
    <p:sldId id="341" r:id="rId78"/>
    <p:sldId id="342" r:id="rId79"/>
    <p:sldId id="343" r:id="rId80"/>
    <p:sldId id="344" r:id="rId8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63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21" autoAdjust="0"/>
    <p:restoredTop sz="94660"/>
  </p:normalViewPr>
  <p:slideViewPr>
    <p:cSldViewPr snapToGrid="0">
      <p:cViewPr varScale="1">
        <p:scale>
          <a:sx n="63" d="100"/>
          <a:sy n="63" d="100"/>
        </p:scale>
        <p:origin x="93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476562-935F-4EE2-BD98-1027C495628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9E8F1906-15A1-4AA1-951F-D1CCD08B61F8}"/>
              </a:ext>
            </a:extLst>
          </p:cNvPr>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BF50AA6-C99B-41B9-8197-1A798366E792}"/>
              </a:ext>
            </a:extLst>
          </p:cNvPr>
          <p:cNvSpPr>
            <a:spLocks noGrp="1"/>
          </p:cNvSpPr>
          <p:nvPr>
            <p:ph type="dt" sz="half" idx="10"/>
          </p:nvPr>
        </p:nvSpPr>
        <p:spPr/>
        <p:txBody>
          <a:bodyPr/>
          <a:lstStyle/>
          <a:p>
            <a:fld id="{8D39E312-5004-46CA-AC92-27AC69B09F07}" type="datetimeFigureOut">
              <a:rPr lang="es-MX" smtClean="0"/>
              <a:t>02/04/2025</a:t>
            </a:fld>
            <a:endParaRPr lang="es-MX"/>
          </a:p>
        </p:txBody>
      </p:sp>
      <p:sp>
        <p:nvSpPr>
          <p:cNvPr id="5" name="Marcador de pie de página 4">
            <a:extLst>
              <a:ext uri="{FF2B5EF4-FFF2-40B4-BE49-F238E27FC236}">
                <a16:creationId xmlns:a16="http://schemas.microsoft.com/office/drawing/2014/main" id="{7607830C-6766-487C-B2DB-DB4DE7A1FB2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B4946AE-9A10-4A57-872B-75F1694B0A1E}"/>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2524915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61A949-51DB-458B-BE19-966183B227A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00638D53-970E-46C3-9B67-F1E74E261149}"/>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A3302CE-EF66-4A00-A93B-2B2725155D59}"/>
              </a:ext>
            </a:extLst>
          </p:cNvPr>
          <p:cNvSpPr>
            <a:spLocks noGrp="1"/>
          </p:cNvSpPr>
          <p:nvPr>
            <p:ph type="dt" sz="half" idx="10"/>
          </p:nvPr>
        </p:nvSpPr>
        <p:spPr/>
        <p:txBody>
          <a:bodyPr/>
          <a:lstStyle/>
          <a:p>
            <a:fld id="{8D39E312-5004-46CA-AC92-27AC69B09F07}" type="datetimeFigureOut">
              <a:rPr lang="es-MX" smtClean="0"/>
              <a:t>02/04/2025</a:t>
            </a:fld>
            <a:endParaRPr lang="es-MX"/>
          </a:p>
        </p:txBody>
      </p:sp>
      <p:sp>
        <p:nvSpPr>
          <p:cNvPr id="5" name="Marcador de pie de página 4">
            <a:extLst>
              <a:ext uri="{FF2B5EF4-FFF2-40B4-BE49-F238E27FC236}">
                <a16:creationId xmlns:a16="http://schemas.microsoft.com/office/drawing/2014/main" id="{CC14C0D7-3FD0-445E-A922-C2AD77124E6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09B61CF-5481-47FB-A36F-F80F1B28CCCB}"/>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57061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A6E589C-FB7C-47EA-88BC-62DC4719ABBD}"/>
              </a:ext>
            </a:extLst>
          </p:cNvPr>
          <p:cNvSpPr>
            <a:spLocks noGrp="1"/>
          </p:cNvSpPr>
          <p:nvPr>
            <p:ph type="title" orient="vert"/>
          </p:nvPr>
        </p:nvSpPr>
        <p:spPr>
          <a:xfrm>
            <a:off x="8724899"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E4D7DD29-0E2D-4190-B805-232A98885BFF}"/>
              </a:ext>
            </a:extLst>
          </p:cNvPr>
          <p:cNvSpPr>
            <a:spLocks noGrp="1"/>
          </p:cNvSpPr>
          <p:nvPr>
            <p:ph type="body" orient="vert" idx="1"/>
          </p:nvPr>
        </p:nvSpPr>
        <p:spPr>
          <a:xfrm>
            <a:off x="838199"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374D11D-5B99-4B4B-B13C-4E7876C44689}"/>
              </a:ext>
            </a:extLst>
          </p:cNvPr>
          <p:cNvSpPr>
            <a:spLocks noGrp="1"/>
          </p:cNvSpPr>
          <p:nvPr>
            <p:ph type="dt" sz="half" idx="10"/>
          </p:nvPr>
        </p:nvSpPr>
        <p:spPr/>
        <p:txBody>
          <a:bodyPr/>
          <a:lstStyle/>
          <a:p>
            <a:fld id="{8D39E312-5004-46CA-AC92-27AC69B09F07}" type="datetimeFigureOut">
              <a:rPr lang="es-MX" smtClean="0"/>
              <a:t>02/04/2025</a:t>
            </a:fld>
            <a:endParaRPr lang="es-MX"/>
          </a:p>
        </p:txBody>
      </p:sp>
      <p:sp>
        <p:nvSpPr>
          <p:cNvPr id="5" name="Marcador de pie de página 4">
            <a:extLst>
              <a:ext uri="{FF2B5EF4-FFF2-40B4-BE49-F238E27FC236}">
                <a16:creationId xmlns:a16="http://schemas.microsoft.com/office/drawing/2014/main" id="{B42D2111-0DC4-4A7B-B00D-B7B4B046A60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C79D5A8-00FE-4C0F-BFC6-ECC6D22A9AB7}"/>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1214812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6DEF8F-DBBB-4FE7-B79F-945C50051C3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146D1265-0765-41E4-90EF-5912A6F8C6DB}"/>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8110753-166A-44EF-BC13-89959ACBEA8A}"/>
              </a:ext>
            </a:extLst>
          </p:cNvPr>
          <p:cNvSpPr>
            <a:spLocks noGrp="1"/>
          </p:cNvSpPr>
          <p:nvPr>
            <p:ph type="dt" sz="half" idx="10"/>
          </p:nvPr>
        </p:nvSpPr>
        <p:spPr/>
        <p:txBody>
          <a:bodyPr/>
          <a:lstStyle/>
          <a:p>
            <a:fld id="{8D39E312-5004-46CA-AC92-27AC69B09F07}" type="datetimeFigureOut">
              <a:rPr lang="es-MX" smtClean="0"/>
              <a:t>02/04/2025</a:t>
            </a:fld>
            <a:endParaRPr lang="es-MX"/>
          </a:p>
        </p:txBody>
      </p:sp>
      <p:sp>
        <p:nvSpPr>
          <p:cNvPr id="5" name="Marcador de pie de página 4">
            <a:extLst>
              <a:ext uri="{FF2B5EF4-FFF2-40B4-BE49-F238E27FC236}">
                <a16:creationId xmlns:a16="http://schemas.microsoft.com/office/drawing/2014/main" id="{3A124FF2-7D83-4409-8D16-23C32CC0647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535AEE6-6956-4DFB-8EDA-37E3A1C72825}"/>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827994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3881B9-4F38-4940-AD8E-2140CD7756DB}"/>
              </a:ext>
            </a:extLst>
          </p:cNvPr>
          <p:cNvSpPr>
            <a:spLocks noGrp="1"/>
          </p:cNvSpPr>
          <p:nvPr>
            <p:ph type="title"/>
          </p:nvPr>
        </p:nvSpPr>
        <p:spPr>
          <a:xfrm>
            <a:off x="831852"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BFA4A15-8F60-4B51-9E27-5873F1305F4E}"/>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CE303EDE-0137-4B42-9934-0D240BAB0C8B}"/>
              </a:ext>
            </a:extLst>
          </p:cNvPr>
          <p:cNvSpPr>
            <a:spLocks noGrp="1"/>
          </p:cNvSpPr>
          <p:nvPr>
            <p:ph type="dt" sz="half" idx="10"/>
          </p:nvPr>
        </p:nvSpPr>
        <p:spPr/>
        <p:txBody>
          <a:bodyPr/>
          <a:lstStyle/>
          <a:p>
            <a:fld id="{8D39E312-5004-46CA-AC92-27AC69B09F07}" type="datetimeFigureOut">
              <a:rPr lang="es-MX" smtClean="0"/>
              <a:t>02/04/2025</a:t>
            </a:fld>
            <a:endParaRPr lang="es-MX"/>
          </a:p>
        </p:txBody>
      </p:sp>
      <p:sp>
        <p:nvSpPr>
          <p:cNvPr id="5" name="Marcador de pie de página 4">
            <a:extLst>
              <a:ext uri="{FF2B5EF4-FFF2-40B4-BE49-F238E27FC236}">
                <a16:creationId xmlns:a16="http://schemas.microsoft.com/office/drawing/2014/main" id="{5C1B3F56-42FC-47C6-9EF7-87B614599A3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8BA5923-D68D-45A2-B76A-6A26A105E8CF}"/>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426776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16276D-67C0-407B-9BDB-B9A81DF8AAC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3B695A0-511E-4ED4-9067-4244E688D429}"/>
              </a:ext>
            </a:extLst>
          </p:cNvPr>
          <p:cNvSpPr>
            <a:spLocks noGrp="1"/>
          </p:cNvSpPr>
          <p:nvPr>
            <p:ph sz="half" idx="1"/>
          </p:nvPr>
        </p:nvSpPr>
        <p:spPr>
          <a:xfrm>
            <a:off x="838201"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FC837622-21D6-4C93-828E-A45F88E0E8E7}"/>
              </a:ext>
            </a:extLst>
          </p:cNvPr>
          <p:cNvSpPr>
            <a:spLocks noGrp="1"/>
          </p:cNvSpPr>
          <p:nvPr>
            <p:ph sz="half" idx="2"/>
          </p:nvPr>
        </p:nvSpPr>
        <p:spPr>
          <a:xfrm>
            <a:off x="6172201"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37716768-95DF-49EF-BBF5-931EC3F6918F}"/>
              </a:ext>
            </a:extLst>
          </p:cNvPr>
          <p:cNvSpPr>
            <a:spLocks noGrp="1"/>
          </p:cNvSpPr>
          <p:nvPr>
            <p:ph type="dt" sz="half" idx="10"/>
          </p:nvPr>
        </p:nvSpPr>
        <p:spPr/>
        <p:txBody>
          <a:bodyPr/>
          <a:lstStyle/>
          <a:p>
            <a:fld id="{8D39E312-5004-46CA-AC92-27AC69B09F07}" type="datetimeFigureOut">
              <a:rPr lang="es-MX" smtClean="0"/>
              <a:t>02/04/2025</a:t>
            </a:fld>
            <a:endParaRPr lang="es-MX"/>
          </a:p>
        </p:txBody>
      </p:sp>
      <p:sp>
        <p:nvSpPr>
          <p:cNvPr id="6" name="Marcador de pie de página 5">
            <a:extLst>
              <a:ext uri="{FF2B5EF4-FFF2-40B4-BE49-F238E27FC236}">
                <a16:creationId xmlns:a16="http://schemas.microsoft.com/office/drawing/2014/main" id="{8AD4F277-8116-407B-98A7-FC2EE45CC13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E852A0B-D5BB-4F81-8C49-C1B088FFA594}"/>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1772868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706FF0-3A31-44E2-953B-0BA7A5F9B17E}"/>
              </a:ext>
            </a:extLst>
          </p:cNvPr>
          <p:cNvSpPr>
            <a:spLocks noGrp="1"/>
          </p:cNvSpPr>
          <p:nvPr>
            <p:ph type="title"/>
          </p:nvPr>
        </p:nvSpPr>
        <p:spPr>
          <a:xfrm>
            <a:off x="839789"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F69334E-D6FE-463E-B968-0A319E2E0FD7}"/>
              </a:ext>
            </a:extLst>
          </p:cNvPr>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6923F67D-454D-4ED4-B945-11126A6334D6}"/>
              </a:ext>
            </a:extLst>
          </p:cNvPr>
          <p:cNvSpPr>
            <a:spLocks noGrp="1"/>
          </p:cNvSpPr>
          <p:nvPr>
            <p:ph sz="half" idx="2"/>
          </p:nvPr>
        </p:nvSpPr>
        <p:spPr>
          <a:xfrm>
            <a:off x="839789" y="2505076"/>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616655F8-6B87-4E3F-945C-1D53D8F069E9}"/>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55D39EA1-86D9-4D99-9C00-921A3084200C}"/>
              </a:ext>
            </a:extLst>
          </p:cNvPr>
          <p:cNvSpPr>
            <a:spLocks noGrp="1"/>
          </p:cNvSpPr>
          <p:nvPr>
            <p:ph sz="quarter" idx="4"/>
          </p:nvPr>
        </p:nvSpPr>
        <p:spPr>
          <a:xfrm>
            <a:off x="6172202" y="2505076"/>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2C43895A-CDE1-42FC-BA54-5DB6D66907A4}"/>
              </a:ext>
            </a:extLst>
          </p:cNvPr>
          <p:cNvSpPr>
            <a:spLocks noGrp="1"/>
          </p:cNvSpPr>
          <p:nvPr>
            <p:ph type="dt" sz="half" idx="10"/>
          </p:nvPr>
        </p:nvSpPr>
        <p:spPr/>
        <p:txBody>
          <a:bodyPr/>
          <a:lstStyle/>
          <a:p>
            <a:fld id="{8D39E312-5004-46CA-AC92-27AC69B09F07}" type="datetimeFigureOut">
              <a:rPr lang="es-MX" smtClean="0"/>
              <a:t>02/04/2025</a:t>
            </a:fld>
            <a:endParaRPr lang="es-MX"/>
          </a:p>
        </p:txBody>
      </p:sp>
      <p:sp>
        <p:nvSpPr>
          <p:cNvPr id="8" name="Marcador de pie de página 7">
            <a:extLst>
              <a:ext uri="{FF2B5EF4-FFF2-40B4-BE49-F238E27FC236}">
                <a16:creationId xmlns:a16="http://schemas.microsoft.com/office/drawing/2014/main" id="{A69D43CD-6200-43BD-85BC-0208F09AAEB8}"/>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BE8F0DBF-C22A-4E31-9D88-9766559D685B}"/>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213043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B4CAD1-B4EF-48D2-B673-90252C0E8E5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AD9A5B10-FD87-4919-B542-0BBFBEBD07C2}"/>
              </a:ext>
            </a:extLst>
          </p:cNvPr>
          <p:cNvSpPr>
            <a:spLocks noGrp="1"/>
          </p:cNvSpPr>
          <p:nvPr>
            <p:ph type="dt" sz="half" idx="10"/>
          </p:nvPr>
        </p:nvSpPr>
        <p:spPr/>
        <p:txBody>
          <a:bodyPr/>
          <a:lstStyle/>
          <a:p>
            <a:fld id="{8D39E312-5004-46CA-AC92-27AC69B09F07}" type="datetimeFigureOut">
              <a:rPr lang="es-MX" smtClean="0"/>
              <a:t>02/04/2025</a:t>
            </a:fld>
            <a:endParaRPr lang="es-MX"/>
          </a:p>
        </p:txBody>
      </p:sp>
      <p:sp>
        <p:nvSpPr>
          <p:cNvPr id="4" name="Marcador de pie de página 3">
            <a:extLst>
              <a:ext uri="{FF2B5EF4-FFF2-40B4-BE49-F238E27FC236}">
                <a16:creationId xmlns:a16="http://schemas.microsoft.com/office/drawing/2014/main" id="{B963A07E-4265-4F16-86DD-1B6A4BD57867}"/>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CCDEFE82-EA9C-4E94-A092-902E012F6CDB}"/>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22526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3348599-06DF-4936-8574-0BD075A8470B}"/>
              </a:ext>
            </a:extLst>
          </p:cNvPr>
          <p:cNvSpPr>
            <a:spLocks noGrp="1"/>
          </p:cNvSpPr>
          <p:nvPr>
            <p:ph type="dt" sz="half" idx="10"/>
          </p:nvPr>
        </p:nvSpPr>
        <p:spPr/>
        <p:txBody>
          <a:bodyPr/>
          <a:lstStyle/>
          <a:p>
            <a:fld id="{8D39E312-5004-46CA-AC92-27AC69B09F07}" type="datetimeFigureOut">
              <a:rPr lang="es-MX" smtClean="0"/>
              <a:t>02/04/2025</a:t>
            </a:fld>
            <a:endParaRPr lang="es-MX"/>
          </a:p>
        </p:txBody>
      </p:sp>
      <p:sp>
        <p:nvSpPr>
          <p:cNvPr id="3" name="Marcador de pie de página 2">
            <a:extLst>
              <a:ext uri="{FF2B5EF4-FFF2-40B4-BE49-F238E27FC236}">
                <a16:creationId xmlns:a16="http://schemas.microsoft.com/office/drawing/2014/main" id="{D1208268-3A07-4DA2-AE27-6F96E01BE90B}"/>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8827FD81-A5C0-4F23-986C-1BCF90BB4282}"/>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4156526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0AC5BE-06A0-441D-9F94-8876B6B76F93}"/>
              </a:ext>
            </a:extLst>
          </p:cNvPr>
          <p:cNvSpPr>
            <a:spLocks noGrp="1"/>
          </p:cNvSpPr>
          <p:nvPr>
            <p:ph type="title"/>
          </p:nvPr>
        </p:nvSpPr>
        <p:spPr>
          <a:xfrm>
            <a:off x="839790" y="457200"/>
            <a:ext cx="3932236"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F87F4D7-D2D3-46B2-98E4-47902AC5C6D1}"/>
              </a:ext>
            </a:extLst>
          </p:cNvPr>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F81293F4-E986-445E-BE9D-FD290257CD0B}"/>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s-ES"/>
              <a:t>Editar los estilos de texto del patrón</a:t>
            </a:r>
          </a:p>
        </p:txBody>
      </p:sp>
      <p:sp>
        <p:nvSpPr>
          <p:cNvPr id="5" name="Marcador de fecha 4">
            <a:extLst>
              <a:ext uri="{FF2B5EF4-FFF2-40B4-BE49-F238E27FC236}">
                <a16:creationId xmlns:a16="http://schemas.microsoft.com/office/drawing/2014/main" id="{E3BF7854-4E05-4F13-8DFB-1C7CD0541BCF}"/>
              </a:ext>
            </a:extLst>
          </p:cNvPr>
          <p:cNvSpPr>
            <a:spLocks noGrp="1"/>
          </p:cNvSpPr>
          <p:nvPr>
            <p:ph type="dt" sz="half" idx="10"/>
          </p:nvPr>
        </p:nvSpPr>
        <p:spPr/>
        <p:txBody>
          <a:bodyPr/>
          <a:lstStyle/>
          <a:p>
            <a:fld id="{8D39E312-5004-46CA-AC92-27AC69B09F07}" type="datetimeFigureOut">
              <a:rPr lang="es-MX" smtClean="0"/>
              <a:t>02/04/2025</a:t>
            </a:fld>
            <a:endParaRPr lang="es-MX"/>
          </a:p>
        </p:txBody>
      </p:sp>
      <p:sp>
        <p:nvSpPr>
          <p:cNvPr id="6" name="Marcador de pie de página 5">
            <a:extLst>
              <a:ext uri="{FF2B5EF4-FFF2-40B4-BE49-F238E27FC236}">
                <a16:creationId xmlns:a16="http://schemas.microsoft.com/office/drawing/2014/main" id="{DBAF9208-2BC0-4A49-AD60-B718C79F95F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D686FAC-944F-4C4F-9F3D-FD982BCE6389}"/>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4060494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7AD400-B67D-4F43-8571-0D1D6E54F012}"/>
              </a:ext>
            </a:extLst>
          </p:cNvPr>
          <p:cNvSpPr>
            <a:spLocks noGrp="1"/>
          </p:cNvSpPr>
          <p:nvPr>
            <p:ph type="title"/>
          </p:nvPr>
        </p:nvSpPr>
        <p:spPr>
          <a:xfrm>
            <a:off x="839790" y="457200"/>
            <a:ext cx="3932236"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79B024E5-80CB-4DD4-BCD6-C7174B2740F7}"/>
              </a:ext>
            </a:extLst>
          </p:cNvPr>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s-MX"/>
          </a:p>
        </p:txBody>
      </p:sp>
      <p:sp>
        <p:nvSpPr>
          <p:cNvPr id="4" name="Marcador de texto 3">
            <a:extLst>
              <a:ext uri="{FF2B5EF4-FFF2-40B4-BE49-F238E27FC236}">
                <a16:creationId xmlns:a16="http://schemas.microsoft.com/office/drawing/2014/main" id="{7580D4E7-A872-48F8-917A-DA0BFFE7F7F1}"/>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s-ES"/>
              <a:t>Editar los estilos de texto del patrón</a:t>
            </a:r>
          </a:p>
        </p:txBody>
      </p:sp>
      <p:sp>
        <p:nvSpPr>
          <p:cNvPr id="5" name="Marcador de fecha 4">
            <a:extLst>
              <a:ext uri="{FF2B5EF4-FFF2-40B4-BE49-F238E27FC236}">
                <a16:creationId xmlns:a16="http://schemas.microsoft.com/office/drawing/2014/main" id="{732FE5CD-DC1C-429D-A70F-FE3C440F37B2}"/>
              </a:ext>
            </a:extLst>
          </p:cNvPr>
          <p:cNvSpPr>
            <a:spLocks noGrp="1"/>
          </p:cNvSpPr>
          <p:nvPr>
            <p:ph type="dt" sz="half" idx="10"/>
          </p:nvPr>
        </p:nvSpPr>
        <p:spPr/>
        <p:txBody>
          <a:bodyPr/>
          <a:lstStyle/>
          <a:p>
            <a:fld id="{8D39E312-5004-46CA-AC92-27AC69B09F07}" type="datetimeFigureOut">
              <a:rPr lang="es-MX" smtClean="0"/>
              <a:t>02/04/2025</a:t>
            </a:fld>
            <a:endParaRPr lang="es-MX"/>
          </a:p>
        </p:txBody>
      </p:sp>
      <p:sp>
        <p:nvSpPr>
          <p:cNvPr id="6" name="Marcador de pie de página 5">
            <a:extLst>
              <a:ext uri="{FF2B5EF4-FFF2-40B4-BE49-F238E27FC236}">
                <a16:creationId xmlns:a16="http://schemas.microsoft.com/office/drawing/2014/main" id="{A28AC598-3DA1-47E7-92D9-171F68BF894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614114E-FE24-4508-BC1D-C94064FE52B1}"/>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3764621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1B41B33-72DE-4308-B997-BD7673879343}"/>
              </a:ext>
            </a:extLst>
          </p:cNvPr>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3FA6C6B7-4171-43CC-AB73-D955BC583AD9}"/>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8C08890-C193-46A4-AAD1-5BCF29057968}"/>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39E312-5004-46CA-AC92-27AC69B09F07}" type="datetimeFigureOut">
              <a:rPr lang="es-MX" smtClean="0"/>
              <a:t>02/04/2025</a:t>
            </a:fld>
            <a:endParaRPr lang="es-MX"/>
          </a:p>
        </p:txBody>
      </p:sp>
      <p:sp>
        <p:nvSpPr>
          <p:cNvPr id="5" name="Marcador de pie de página 4">
            <a:extLst>
              <a:ext uri="{FF2B5EF4-FFF2-40B4-BE49-F238E27FC236}">
                <a16:creationId xmlns:a16="http://schemas.microsoft.com/office/drawing/2014/main" id="{508D982D-D3CB-473A-8268-83199769F77D}"/>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2590B154-F755-4D0E-AF2B-115D617DFABD}"/>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EAAF33-739D-49FC-9E0F-7C803E03C013}" type="slidenum">
              <a:rPr lang="es-MX" smtClean="0"/>
              <a:t>‹Nº›</a:t>
            </a:fld>
            <a:endParaRPr lang="es-MX"/>
          </a:p>
        </p:txBody>
      </p:sp>
    </p:spTree>
    <p:extLst>
      <p:ext uri="{BB962C8B-B14F-4D97-AF65-F5344CB8AC3E}">
        <p14:creationId xmlns:p14="http://schemas.microsoft.com/office/powerpoint/2010/main" val="3413546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s-MX"/>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2333BC5C-69BA-4578-B0B7-D0C6461FF654}"/>
              </a:ext>
            </a:extLst>
          </p:cNvPr>
          <p:cNvGrpSpPr/>
          <p:nvPr/>
        </p:nvGrpSpPr>
        <p:grpSpPr>
          <a:xfrm>
            <a:off x="607220" y="4114799"/>
            <a:ext cx="6321425" cy="2342116"/>
            <a:chOff x="607220" y="4114799"/>
            <a:chExt cx="6321425" cy="2342116"/>
          </a:xfrm>
        </p:grpSpPr>
        <p:sp>
          <p:nvSpPr>
            <p:cNvPr id="4" name="CuadroTexto 3">
              <a:extLst>
                <a:ext uri="{FF2B5EF4-FFF2-40B4-BE49-F238E27FC236}">
                  <a16:creationId xmlns:a16="http://schemas.microsoft.com/office/drawing/2014/main" id="{553B572A-F001-4F7A-B936-8568C88DE4A6}"/>
                </a:ext>
              </a:extLst>
            </p:cNvPr>
            <p:cNvSpPr txBox="1"/>
            <p:nvPr/>
          </p:nvSpPr>
          <p:spPr>
            <a:xfrm>
              <a:off x="821906" y="4501027"/>
              <a:ext cx="5837275" cy="1200329"/>
            </a:xfrm>
            <a:prstGeom prst="rect">
              <a:avLst/>
            </a:prstGeom>
            <a:noFill/>
          </p:spPr>
          <p:txBody>
            <a:bodyPr wrap="square" rtlCol="0">
              <a:spAutoFit/>
            </a:bodyPr>
            <a:lstStyle/>
            <a:p>
              <a:pPr algn="ctr" defTabSz="914411"/>
              <a:r>
                <a:rPr lang="es-MX" sz="3600" dirty="0">
                  <a:solidFill>
                    <a:prstClr val="white"/>
                  </a:solidFill>
                </a:rPr>
                <a:t>LISTADO DE SERVIDORES PÚBLICOS</a:t>
              </a:r>
            </a:p>
          </p:txBody>
        </p:sp>
        <p:sp>
          <p:nvSpPr>
            <p:cNvPr id="5" name="CuadroTexto 4">
              <a:extLst>
                <a:ext uri="{FF2B5EF4-FFF2-40B4-BE49-F238E27FC236}">
                  <a16:creationId xmlns:a16="http://schemas.microsoft.com/office/drawing/2014/main" id="{46D6BA79-1C85-4653-87D5-811FE6A623BF}"/>
                </a:ext>
              </a:extLst>
            </p:cNvPr>
            <p:cNvSpPr txBox="1"/>
            <p:nvPr/>
          </p:nvSpPr>
          <p:spPr>
            <a:xfrm>
              <a:off x="849690" y="5625918"/>
              <a:ext cx="5837275" cy="830997"/>
            </a:xfrm>
            <a:prstGeom prst="rect">
              <a:avLst/>
            </a:prstGeom>
            <a:noFill/>
          </p:spPr>
          <p:txBody>
            <a:bodyPr wrap="square" rtlCol="0">
              <a:spAutoFit/>
            </a:bodyPr>
            <a:lstStyle/>
            <a:p>
              <a:pPr algn="ctr" defTabSz="914411"/>
              <a:r>
                <a:rPr lang="es-MX" sz="4800" dirty="0">
                  <a:solidFill>
                    <a:prstClr val="white"/>
                  </a:solidFill>
                </a:rPr>
                <a:t>SANCIONADOS</a:t>
              </a:r>
            </a:p>
          </p:txBody>
        </p:sp>
        <p:cxnSp>
          <p:nvCxnSpPr>
            <p:cNvPr id="8" name="Conector recto 7">
              <a:extLst>
                <a:ext uri="{FF2B5EF4-FFF2-40B4-BE49-F238E27FC236}">
                  <a16:creationId xmlns:a16="http://schemas.microsoft.com/office/drawing/2014/main" id="{D1BD048C-B31D-4232-8C8D-A6D2735E1E29}"/>
                </a:ext>
              </a:extLst>
            </p:cNvPr>
            <p:cNvCxnSpPr>
              <a:cxnSpLocks/>
            </p:cNvCxnSpPr>
            <p:nvPr/>
          </p:nvCxnSpPr>
          <p:spPr>
            <a:xfrm>
              <a:off x="607220" y="4133850"/>
              <a:ext cx="2878932"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961F3F37-28FF-425C-BCA4-32FFF5158E6A}"/>
                </a:ext>
              </a:extLst>
            </p:cNvPr>
            <p:cNvCxnSpPr>
              <a:cxnSpLocks/>
            </p:cNvCxnSpPr>
            <p:nvPr/>
          </p:nvCxnSpPr>
          <p:spPr>
            <a:xfrm>
              <a:off x="607221" y="6087583"/>
              <a:ext cx="1010565"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7906C2B-D640-4A8D-9E02-FCD02ABE70C8}"/>
                </a:ext>
              </a:extLst>
            </p:cNvPr>
            <p:cNvCxnSpPr>
              <a:cxnSpLocks/>
            </p:cNvCxnSpPr>
            <p:nvPr/>
          </p:nvCxnSpPr>
          <p:spPr>
            <a:xfrm>
              <a:off x="635794" y="4114801"/>
              <a:ext cx="0" cy="1972782"/>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7B6BEA18-9AEF-40EB-B1ED-A6CD5F1DFF97}"/>
                </a:ext>
              </a:extLst>
            </p:cNvPr>
            <p:cNvCxnSpPr>
              <a:cxnSpLocks/>
            </p:cNvCxnSpPr>
            <p:nvPr/>
          </p:nvCxnSpPr>
          <p:spPr>
            <a:xfrm flipH="1">
              <a:off x="4049713" y="4133850"/>
              <a:ext cx="2878932"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id="{FB1B24AB-9E51-4697-A4B6-BCBC3EDCB0B2}"/>
                </a:ext>
              </a:extLst>
            </p:cNvPr>
            <p:cNvCxnSpPr>
              <a:cxnSpLocks/>
            </p:cNvCxnSpPr>
            <p:nvPr/>
          </p:nvCxnSpPr>
          <p:spPr>
            <a:xfrm flipH="1">
              <a:off x="5750169" y="6087583"/>
              <a:ext cx="1178475"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45FE9BDE-970B-491A-B221-553C959F4557}"/>
                </a:ext>
              </a:extLst>
            </p:cNvPr>
            <p:cNvCxnSpPr>
              <a:cxnSpLocks/>
            </p:cNvCxnSpPr>
            <p:nvPr/>
          </p:nvCxnSpPr>
          <p:spPr>
            <a:xfrm>
              <a:off x="6900860" y="4114799"/>
              <a:ext cx="0" cy="199787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4" name="Imagen 13">
            <a:extLst>
              <a:ext uri="{FF2B5EF4-FFF2-40B4-BE49-F238E27FC236}">
                <a16:creationId xmlns:a16="http://schemas.microsoft.com/office/drawing/2014/main" id="{A04DCAA8-D10D-4118-B323-111F9FEB69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59311" y="409985"/>
            <a:ext cx="3323054" cy="1141724"/>
          </a:xfrm>
          <a:prstGeom prst="rect">
            <a:avLst/>
          </a:prstGeom>
        </p:spPr>
      </p:pic>
    </p:spTree>
    <p:extLst>
      <p:ext uri="{BB962C8B-B14F-4D97-AF65-F5344CB8AC3E}">
        <p14:creationId xmlns:p14="http://schemas.microsoft.com/office/powerpoint/2010/main" val="361765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260864886"/>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Ma. Teresa De Jesús Hernández López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a:effectLst/>
                          <a:latin typeface="+mn-lt"/>
                          <a:ea typeface="Calibri" panose="020F0502020204030204" pitchFamily="34" charset="0"/>
                          <a:cs typeface="Times New Roman" panose="02020603050405020304" pitchFamily="18" charset="0"/>
                        </a:rPr>
                        <a:t>Amonestación Pública</a:t>
                      </a:r>
                      <a:endParaRPr lang="es-MX" sz="1400" noProof="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Pedro </a:t>
                      </a:r>
                      <a:r>
                        <a:rPr lang="es-MX" sz="1400" noProof="0" dirty="0" err="1">
                          <a:effectLst/>
                          <a:latin typeface="+mn-lt"/>
                          <a:ea typeface="Calibri" panose="020F0502020204030204" pitchFamily="34" charset="0"/>
                          <a:cs typeface="Times New Roman" panose="02020603050405020304" pitchFamily="18" charset="0"/>
                        </a:rPr>
                        <a:t>Huereca</a:t>
                      </a:r>
                      <a:r>
                        <a:rPr lang="en-US" sz="1400" dirty="0">
                          <a:effectLst/>
                          <a:latin typeface="+mn-lt"/>
                          <a:ea typeface="Calibri" panose="020F0502020204030204" pitchFamily="34" charset="0"/>
                          <a:cs typeface="Times New Roman" panose="02020603050405020304" pitchFamily="18" charset="0"/>
                        </a:rPr>
                        <a:t> Vela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 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0EAFCFDE-48A5-31B9-56DC-A518AC9ABA0E}"/>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E781EC5F-51D8-CF59-E2F8-B48BC00E5918}"/>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AFEB2897-4088-A5F8-926C-651B065AD46B}"/>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926677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728815317"/>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Juan Salas Del Real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Evelio</a:t>
                      </a:r>
                      <a:r>
                        <a:rPr lang="en-US" sz="1400" dirty="0">
                          <a:effectLst/>
                          <a:latin typeface="+mn-lt"/>
                          <a:ea typeface="Calibri" panose="020F0502020204030204" pitchFamily="34" charset="0"/>
                          <a:cs typeface="Times New Roman" panose="02020603050405020304" pitchFamily="18" charset="0"/>
                        </a:rPr>
                        <a:t> </a:t>
                      </a:r>
                      <a:r>
                        <a:rPr lang="es-MX" sz="1400" noProof="0" dirty="0">
                          <a:effectLst/>
                          <a:latin typeface="+mn-lt"/>
                          <a:ea typeface="Calibri" panose="020F0502020204030204" pitchFamily="34" charset="0"/>
                          <a:cs typeface="Times New Roman" panose="02020603050405020304" pitchFamily="18" charset="0"/>
                        </a:rPr>
                        <a:t>Fabela</a:t>
                      </a:r>
                      <a:r>
                        <a:rPr lang="en-US" sz="1400" dirty="0">
                          <a:effectLst/>
                          <a:latin typeface="+mn-lt"/>
                          <a:ea typeface="Calibri" panose="020F0502020204030204" pitchFamily="34" charset="0"/>
                          <a:cs typeface="Times New Roman" panose="02020603050405020304" pitchFamily="18" charset="0"/>
                        </a:rPr>
                        <a:t> Hern</a:t>
                      </a:r>
                      <a:r>
                        <a:rPr lang="es-MX" sz="1400" dirty="0">
                          <a:effectLst/>
                          <a:latin typeface="+mn-lt"/>
                          <a:ea typeface="Calibri" panose="020F0502020204030204" pitchFamily="34" charset="0"/>
                          <a:cs typeface="Times New Roman" panose="02020603050405020304" pitchFamily="18" charset="0"/>
                        </a:rPr>
                        <a:t>á</a:t>
                      </a:r>
                      <a:r>
                        <a:rPr lang="es-MX" sz="1400" noProof="0" dirty="0" err="1">
                          <a:effectLst/>
                          <a:latin typeface="+mn-lt"/>
                          <a:ea typeface="Calibri" panose="020F0502020204030204" pitchFamily="34" charset="0"/>
                          <a:cs typeface="Times New Roman" panose="02020603050405020304" pitchFamily="18" charset="0"/>
                        </a:rPr>
                        <a:t>ndez</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a:t>
                      </a:r>
                    </a:p>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543032B2-B78B-BBA9-2E02-EB43774A2B9A}"/>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7C38486D-C721-B31A-D94C-B9537935634F}"/>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B16D5AAE-51FB-6807-EB00-BAA598ACE27A}"/>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238410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487311257"/>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Claribel Fern</a:t>
                      </a:r>
                      <a:r>
                        <a:rPr lang="es-MX" sz="1400" dirty="0">
                          <a:effectLst/>
                          <a:latin typeface="+mn-lt"/>
                          <a:ea typeface="Calibri" panose="020F0502020204030204" pitchFamily="34" charset="0"/>
                          <a:cs typeface="Times New Roman" panose="02020603050405020304" pitchFamily="18" charset="0"/>
                        </a:rPr>
                        <a:t>á</a:t>
                      </a:r>
                      <a:r>
                        <a:rPr lang="es-MX" sz="1400" noProof="0" dirty="0" err="1">
                          <a:effectLst/>
                          <a:latin typeface="+mn-lt"/>
                          <a:ea typeface="Calibri" panose="020F0502020204030204" pitchFamily="34" charset="0"/>
                          <a:cs typeface="Times New Roman" panose="02020603050405020304" pitchFamily="18" charset="0"/>
                        </a:rPr>
                        <a:t>ndez</a:t>
                      </a:r>
                      <a:r>
                        <a:rPr lang="en-US" sz="1400" dirty="0">
                          <a:effectLst/>
                          <a:latin typeface="+mn-lt"/>
                          <a:ea typeface="Calibri" panose="020F0502020204030204" pitchFamily="34" charset="0"/>
                          <a:cs typeface="Times New Roman" panose="02020603050405020304" pitchFamily="18" charset="0"/>
                        </a:rPr>
                        <a:t> Rocha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María Antonia Ibarra Navarro</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endParaRPr lang="es-MX" sz="1400" dirty="0">
                        <a:effectLst/>
                        <a:latin typeface="+mn-lt"/>
                        <a:ea typeface="Calibri" panose="020F0502020204030204" pitchFamily="34" charset="0"/>
                        <a:cs typeface="Times New Roman" panose="02020603050405020304" pitchFamily="18" charset="0"/>
                      </a:endParaRPr>
                    </a:p>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693A567D-6E86-3B4A-61BB-9B698053067F}"/>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27C6F9E0-808D-3BC5-592A-15E7CB0A0BC2}"/>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0589AC33-64D6-C011-12CD-F42850050219}"/>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69668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557905015"/>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Olga Isabel Lira Montiel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Clara Acosta Peña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40D7F1AD-66CF-1FA2-25DF-43667CAF4EBB}"/>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92BE36FF-AC76-3619-9BC8-F97F90B00007}"/>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1706B726-4AC9-C9DC-3FBC-01AE33AC8BB6}"/>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4246931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4259242130"/>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Ma Del Carmen </a:t>
                      </a:r>
                      <a:r>
                        <a:rPr lang="es-MX" sz="1400" dirty="0" err="1">
                          <a:effectLst/>
                          <a:latin typeface="+mn-lt"/>
                          <a:ea typeface="Calibri" panose="020F0502020204030204" pitchFamily="34" charset="0"/>
                          <a:cs typeface="Times New Roman" panose="02020603050405020304" pitchFamily="18" charset="0"/>
                        </a:rPr>
                        <a:t>Oranday</a:t>
                      </a:r>
                      <a:r>
                        <a:rPr lang="es-MX" sz="1400" dirty="0">
                          <a:effectLst/>
                          <a:latin typeface="+mn-lt"/>
                          <a:ea typeface="Calibri" panose="020F0502020204030204" pitchFamily="34" charset="0"/>
                          <a:cs typeface="Times New Roman" panose="02020603050405020304" pitchFamily="18" charset="0"/>
                        </a:rPr>
                        <a:t> Aguirre</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err="1">
                          <a:effectLst/>
                          <a:latin typeface="+mn-lt"/>
                          <a:ea typeface="Calibri" panose="020F0502020204030204" pitchFamily="34" charset="0"/>
                          <a:cs typeface="Times New Roman" panose="02020603050405020304" pitchFamily="18" charset="0"/>
                        </a:rPr>
                        <a:t>Jes</a:t>
                      </a:r>
                      <a:r>
                        <a:rPr lang="es-MX" sz="1400" dirty="0">
                          <a:effectLst/>
                          <a:latin typeface="+mn-lt"/>
                          <a:ea typeface="Calibri" panose="020F0502020204030204" pitchFamily="34" charset="0"/>
                          <a:cs typeface="Times New Roman" panose="02020603050405020304" pitchFamily="18" charset="0"/>
                        </a:rPr>
                        <a:t>ú</a:t>
                      </a:r>
                      <a:r>
                        <a:rPr lang="en-US" sz="1400" dirty="0">
                          <a:effectLst/>
                          <a:latin typeface="+mn-lt"/>
                          <a:ea typeface="Calibri" panose="020F0502020204030204" pitchFamily="34" charset="0"/>
                          <a:cs typeface="Times New Roman" panose="02020603050405020304" pitchFamily="18" charset="0"/>
                        </a:rPr>
                        <a:t>s Pedro Pérez Muñoz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B19897BB-93ED-AF28-32A8-CED4A6B86B13}"/>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FFABBCCA-F575-7518-84A7-0A5CBBB3A2EF}"/>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ADAF1CF3-EC18-FC59-FD2E-BBAAEE05A129}"/>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1529047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028375537"/>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Pamela Lizbeth Elizondo Vazquez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Rosa Estela </a:t>
                      </a:r>
                      <a:r>
                        <a:rPr lang="es-MX" sz="1400" noProof="0" dirty="0">
                          <a:effectLst/>
                          <a:latin typeface="+mn-lt"/>
                          <a:ea typeface="Calibri" panose="020F0502020204030204" pitchFamily="34" charset="0"/>
                          <a:cs typeface="Times New Roman" panose="02020603050405020304" pitchFamily="18" charset="0"/>
                        </a:rPr>
                        <a:t>Santivañez</a:t>
                      </a:r>
                      <a:r>
                        <a:rPr lang="en-US" sz="1400" dirty="0">
                          <a:effectLst/>
                          <a:latin typeface="+mn-lt"/>
                          <a:ea typeface="Calibri" panose="020F0502020204030204" pitchFamily="34" charset="0"/>
                          <a:cs typeface="Times New Roman" panose="02020603050405020304" pitchFamily="18" charset="0"/>
                        </a:rPr>
                        <a:t> Perez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46881377-161F-85B3-0097-E16290144FB0}"/>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F60C9FE9-F429-1C03-2122-DF6A52900050}"/>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C7202A51-3F65-D5C3-4B00-36B1C018316E}"/>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566485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604439682"/>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Juan Francisco </a:t>
                      </a:r>
                      <a:r>
                        <a:rPr lang="es-MX" sz="1400" noProof="0" dirty="0">
                          <a:effectLst/>
                          <a:latin typeface="+mn-lt"/>
                          <a:ea typeface="Calibri" panose="020F0502020204030204" pitchFamily="34" charset="0"/>
                          <a:cs typeface="Times New Roman" panose="02020603050405020304" pitchFamily="18" charset="0"/>
                        </a:rPr>
                        <a:t>González</a:t>
                      </a:r>
                      <a:r>
                        <a:rPr lang="en-US" sz="1400" dirty="0">
                          <a:effectLst/>
                          <a:latin typeface="+mn-lt"/>
                          <a:ea typeface="Calibri" panose="020F0502020204030204" pitchFamily="34" charset="0"/>
                          <a:cs typeface="Times New Roman" panose="02020603050405020304" pitchFamily="18" charset="0"/>
                        </a:rPr>
                        <a:t> Solís</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Yudith</a:t>
                      </a:r>
                      <a:r>
                        <a:rPr lang="en-US" sz="1400" dirty="0">
                          <a:effectLst/>
                          <a:latin typeface="+mn-lt"/>
                          <a:ea typeface="Calibri" panose="020F0502020204030204" pitchFamily="34" charset="0"/>
                          <a:cs typeface="Times New Roman" panose="02020603050405020304" pitchFamily="18" charset="0"/>
                        </a:rPr>
                        <a:t> De Alba Rodríguez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D408364C-99F1-B89D-3BC6-9FA6FA94D689}"/>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178C3E77-C1B3-7CC4-EF94-A8C45925E7FA}"/>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68042722-2FA7-514A-F224-68CEAAFC31E0}"/>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1739192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3816918113"/>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Thelma Yadira Garcia L</a:t>
                      </a:r>
                      <a:r>
                        <a:rPr lang="es-MX" sz="1400" dirty="0" err="1">
                          <a:effectLst/>
                          <a:latin typeface="+mn-lt"/>
                          <a:ea typeface="Calibri" panose="020F0502020204030204" pitchFamily="34" charset="0"/>
                          <a:cs typeface="Times New Roman" panose="02020603050405020304" pitchFamily="18" charset="0"/>
                        </a:rPr>
                        <a:t>ó</a:t>
                      </a:r>
                      <a:r>
                        <a:rPr lang="es-MX" sz="1400" noProof="0" dirty="0">
                          <a:effectLst/>
                          <a:latin typeface="+mn-lt"/>
                          <a:ea typeface="Calibri" panose="020F0502020204030204" pitchFamily="34" charset="0"/>
                          <a:cs typeface="Times New Roman" panose="02020603050405020304" pitchFamily="18" charset="0"/>
                        </a:rPr>
                        <a:t>pez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Rolando Gomez Ponce</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9829331C-4F3B-24C6-4C41-6478E75D4E76}"/>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A1FA0166-00F4-99E8-5CFC-EDA45DD521FE}"/>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8E9E36DD-2369-7630-257F-C7FDCBD6CD37}"/>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826265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819913508"/>
              </p:ext>
            </p:extLst>
          </p:nvPr>
        </p:nvGraphicFramePr>
        <p:xfrm>
          <a:off x="510895" y="1578881"/>
          <a:ext cx="11170210" cy="4204700"/>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Leslie Abigail Polanco García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 Juan Alberto Vel</a:t>
                      </a:r>
                      <a:r>
                        <a:rPr lang="es-MX" sz="1400" dirty="0">
                          <a:effectLst/>
                          <a:latin typeface="+mn-lt"/>
                          <a:ea typeface="Calibri" panose="020F0502020204030204" pitchFamily="34" charset="0"/>
                          <a:cs typeface="Times New Roman" panose="02020603050405020304" pitchFamily="18" charset="0"/>
                        </a:rPr>
                        <a:t>á</a:t>
                      </a:r>
                      <a:r>
                        <a:rPr lang="es-MX" sz="1400" noProof="0" dirty="0" err="1">
                          <a:effectLst/>
                          <a:latin typeface="+mn-lt"/>
                          <a:ea typeface="Calibri" panose="020F0502020204030204" pitchFamily="34" charset="0"/>
                          <a:cs typeface="Times New Roman" panose="02020603050405020304" pitchFamily="18" charset="0"/>
                        </a:rPr>
                        <a:t>zquez</a:t>
                      </a:r>
                      <a:r>
                        <a:rPr lang="en-US" sz="1400" dirty="0">
                          <a:effectLst/>
                          <a:latin typeface="+mn-lt"/>
                          <a:ea typeface="Calibri" panose="020F0502020204030204" pitchFamily="34" charset="0"/>
                          <a:cs typeface="Times New Roman" panose="02020603050405020304" pitchFamily="18" charset="0"/>
                        </a:rPr>
                        <a:t> Esquivel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2C89251F-645B-563A-ADC3-0690D898BA4C}"/>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F9523683-CBF8-C067-22E3-E713246F1B6A}"/>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1CF31ABE-BB76-B4FB-451C-7F7E43699DB5}"/>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999005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3001510711"/>
              </p:ext>
            </p:extLst>
          </p:nvPr>
        </p:nvGraphicFramePr>
        <p:xfrm>
          <a:off x="510895" y="1578881"/>
          <a:ext cx="11170210" cy="4737546"/>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Oscar Javier Hern</a:t>
                      </a:r>
                      <a:r>
                        <a:rPr lang="es-MX" sz="1400" noProof="0" dirty="0" err="1">
                          <a:effectLst/>
                          <a:latin typeface="+mn-lt"/>
                          <a:ea typeface="Calibri" panose="020F0502020204030204" pitchFamily="34" charset="0"/>
                          <a:cs typeface="Times New Roman" panose="02020603050405020304" pitchFamily="18" charset="0"/>
                        </a:rPr>
                        <a:t>ández</a:t>
                      </a:r>
                      <a:r>
                        <a:rPr lang="en-US" sz="1400" dirty="0">
                          <a:effectLst/>
                          <a:latin typeface="+mn-lt"/>
                          <a:ea typeface="Calibri" panose="020F0502020204030204" pitchFamily="34" charset="0"/>
                          <a:cs typeface="Times New Roman" panose="02020603050405020304" pitchFamily="18" charset="0"/>
                        </a:rPr>
                        <a:t> Garcia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 Elvia Edith Lira </a:t>
                      </a:r>
                      <a:r>
                        <a:rPr lang="es-MX" sz="1400" noProof="0" dirty="0">
                          <a:effectLst/>
                          <a:latin typeface="+mn-lt"/>
                          <a:ea typeface="Calibri" panose="020F0502020204030204" pitchFamily="34" charset="0"/>
                          <a:cs typeface="Times New Roman" panose="02020603050405020304" pitchFamily="18" charset="0"/>
                        </a:rPr>
                        <a:t>Carreó</a:t>
                      </a:r>
                      <a:r>
                        <a:rPr lang="en-US" sz="1400" dirty="0">
                          <a:effectLst/>
                          <a:latin typeface="+mn-lt"/>
                          <a:ea typeface="Calibri" panose="020F0502020204030204" pitchFamily="34" charset="0"/>
                          <a:cs typeface="Times New Roman" panose="02020603050405020304" pitchFamily="18" charset="0"/>
                        </a:rPr>
                        <a:t>n</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r h="1363354">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Diana Patricia Mijares De La Garza</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2109181267"/>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B71DAABC-BB33-F3AB-58B0-E2DB43D320AB}"/>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85026DB3-418C-81B4-595B-0A5E1E93005C}"/>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9A6B5F0C-A851-BB0C-79BF-659DDB81E265}"/>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1604120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216346537"/>
              </p:ext>
            </p:extLst>
          </p:nvPr>
        </p:nvGraphicFramePr>
        <p:xfrm>
          <a:off x="532985" y="1698755"/>
          <a:ext cx="11126029" cy="4907280"/>
        </p:xfrm>
        <a:graphic>
          <a:graphicData uri="http://schemas.openxmlformats.org/drawingml/2006/table">
            <a:tbl>
              <a:tblPr firstRow="1" bandRow="1">
                <a:tableStyleId>{5C22544A-7EE6-4342-B048-85BDC9FD1C3A}</a:tableStyleId>
              </a:tblPr>
              <a:tblGrid>
                <a:gridCol w="1368553">
                  <a:extLst>
                    <a:ext uri="{9D8B030D-6E8A-4147-A177-3AD203B41FA5}">
                      <a16:colId xmlns:a16="http://schemas.microsoft.com/office/drawing/2014/main" val="3815405295"/>
                    </a:ext>
                  </a:extLst>
                </a:gridCol>
                <a:gridCol w="6685871">
                  <a:extLst>
                    <a:ext uri="{9D8B030D-6E8A-4147-A177-3AD203B41FA5}">
                      <a16:colId xmlns:a16="http://schemas.microsoft.com/office/drawing/2014/main" val="1609311639"/>
                    </a:ext>
                  </a:extLst>
                </a:gridCol>
                <a:gridCol w="1590261">
                  <a:extLst>
                    <a:ext uri="{9D8B030D-6E8A-4147-A177-3AD203B41FA5}">
                      <a16:colId xmlns:a16="http://schemas.microsoft.com/office/drawing/2014/main" val="3091896015"/>
                    </a:ext>
                  </a:extLst>
                </a:gridCol>
                <a:gridCol w="1481344">
                  <a:extLst>
                    <a:ext uri="{9D8B030D-6E8A-4147-A177-3AD203B41FA5}">
                      <a16:colId xmlns:a16="http://schemas.microsoft.com/office/drawing/2014/main" val="3243898174"/>
                    </a:ext>
                  </a:extLst>
                </a:gridCol>
              </a:tblGrid>
              <a:tr h="488469">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a:t>Flavio Fernando Zúñiga Aguirre</a:t>
                      </a:r>
                    </a:p>
                  </a:txBody>
                  <a:tcPr anchor="ctr">
                    <a:solidFill>
                      <a:schemeClr val="bg2"/>
                    </a:solidFill>
                  </a:tcPr>
                </a:tc>
                <a:tc>
                  <a:txBody>
                    <a:bodyPr/>
                    <a:lstStyle/>
                    <a:p>
                      <a:pPr algn="just"/>
                      <a:r>
                        <a:rPr lang="es-ES" sz="1400" dirty="0"/>
                        <a:t>En atención a denuncia de responsabilidad administrativa en contra del ciudadano Fernando Zúñiga Aguirre, por su flagrante violación al artículo 381, inciso d) del Código Electoral para el Estado de Coahuila de Zaragoza, que regula los requisitos para ser presidente, secretario o consejero de un Comité Municipal Electoral, así como a los principios de certeza, legalidad, imparcialidad que rigen la materia electoral, plasmados en el artículo 52 de la Ley de Responsabilidades de los Servidores Públicos del Estado  de Coahuila de Zaragoza.</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Jesús Javier Covarrubias Delgado</a:t>
                      </a:r>
                    </a:p>
                  </a:txBody>
                  <a:tcPr anchor="ctr">
                    <a:solidFill>
                      <a:schemeClr val="bg2">
                        <a:lumMod val="90000"/>
                      </a:schemeClr>
                    </a:solidFill>
                  </a:tcPr>
                </a:tc>
                <a:tc>
                  <a:txBody>
                    <a:bodyPr/>
                    <a:lstStyle/>
                    <a:p>
                      <a:pPr algn="just"/>
                      <a:r>
                        <a:rPr lang="es-ES" sz="1400" dirty="0"/>
                        <a:t>En atención a los pliegos de responsabilidades administrativas notificadas a este Instituto por la Auditoría Superior del Estado con motivo de la revisión y fiscalización de la Cuenta Pública correspondiente al ejercicio 2015, derivado de las Auditorías ASE-3130-2016, ASE-3099-2016, ASE-3124-2016 y ASE-3106-2016. Teniendo como resultado un deficiente desempeño en sus funciones, responsabilidades que se resumen en un total de catorce (14) responsabilidades administrativas.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Laura Nidia Dávila Martínez</a:t>
                      </a:r>
                    </a:p>
                  </a:txBody>
                  <a:tcPr anchor="ctr">
                    <a:solidFill>
                      <a:schemeClr val="bg2"/>
                    </a:solidFill>
                  </a:tcPr>
                </a:tc>
                <a:tc>
                  <a:txBody>
                    <a:bodyPr/>
                    <a:lstStyle/>
                    <a:p>
                      <a:pPr algn="just"/>
                      <a:r>
                        <a:rPr lang="es-ES" sz="1400" dirty="0"/>
                        <a:t>En atención a los pliegos de responsabilidades administrativas notificadas a este Instituto por la Auditoría Superior del Estado con motivo de la revisión y fiscalización de la Cuenta Pública correspondiente al ejercicio 2015, derivado de las Auditorías ASE-3130-2016, ASE-3099-2016, ASE-3124-2016 y ASE-3106-2016. Teniendo como resultado un deficiente desempeño en sus funciones, responsabilidades que se resumen en un total de nueve (09) responsabilidades administrativas.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Apercibimiento público</a:t>
                      </a:r>
                    </a:p>
                  </a:txBody>
                  <a:tcPr anchor="ctr">
                    <a:solidFill>
                      <a:schemeClr val="bg2"/>
                    </a:solidFill>
                  </a:tcPr>
                </a:tc>
                <a:extLst>
                  <a:ext uri="{0D108BD9-81ED-4DB2-BD59-A6C34878D82A}">
                    <a16:rowId xmlns:a16="http://schemas.microsoft.com/office/drawing/2014/main" val="848801890"/>
                  </a:ext>
                </a:extLst>
              </a:tr>
            </a:tbl>
          </a:graphicData>
        </a:graphic>
      </p:graphicFrame>
      <p:sp>
        <p:nvSpPr>
          <p:cNvPr id="8" name="CuadroTexto 7">
            <a:extLst>
              <a:ext uri="{FF2B5EF4-FFF2-40B4-BE49-F238E27FC236}">
                <a16:creationId xmlns:a16="http://schemas.microsoft.com/office/drawing/2014/main" id="{11F698C5-A229-4DE5-ABC3-4CB232CD68AB}"/>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2018</a:t>
            </a:r>
          </a:p>
        </p:txBody>
      </p:sp>
      <p:grpSp>
        <p:nvGrpSpPr>
          <p:cNvPr id="2" name="Grupo 1">
            <a:extLst>
              <a:ext uri="{FF2B5EF4-FFF2-40B4-BE49-F238E27FC236}">
                <a16:creationId xmlns:a16="http://schemas.microsoft.com/office/drawing/2014/main" id="{6CDBE295-E50B-A3A3-5E3A-6D44390AB266}"/>
              </a:ext>
            </a:extLst>
          </p:cNvPr>
          <p:cNvGrpSpPr/>
          <p:nvPr/>
        </p:nvGrpSpPr>
        <p:grpSpPr>
          <a:xfrm>
            <a:off x="8486211" y="67315"/>
            <a:ext cx="3498971" cy="1997055"/>
            <a:chOff x="7820286" y="994753"/>
            <a:chExt cx="4866831" cy="712636"/>
          </a:xfrm>
        </p:grpSpPr>
        <p:sp>
          <p:nvSpPr>
            <p:cNvPr id="3" name="Rectángulo 2">
              <a:extLst>
                <a:ext uri="{FF2B5EF4-FFF2-40B4-BE49-F238E27FC236}">
                  <a16:creationId xmlns:a16="http://schemas.microsoft.com/office/drawing/2014/main" id="{24C6F684-39E2-A5A0-EB5B-87F17F9C3519}"/>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6A7635DC-7DC0-BC0A-96AC-04AB310C80E7}"/>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910318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96582606"/>
              </p:ext>
            </p:extLst>
          </p:nvPr>
        </p:nvGraphicFramePr>
        <p:xfrm>
          <a:off x="510895" y="1578881"/>
          <a:ext cx="11170210" cy="201083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 María Luisa Fuentes Guerra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0833ABED-A70F-7F87-0065-C955CB5E1542}"/>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D1140C51-08E1-F037-4110-B80ACFECA3E2}"/>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5338BAF3-BA6A-5CCF-E893-3A52ACDED73A}"/>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5013703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310469265"/>
              </p:ext>
            </p:extLst>
          </p:nvPr>
        </p:nvGraphicFramePr>
        <p:xfrm>
          <a:off x="510895" y="2188481"/>
          <a:ext cx="11170210" cy="3403936"/>
        </p:xfrm>
        <a:graphic>
          <a:graphicData uri="http://schemas.openxmlformats.org/drawingml/2006/table">
            <a:tbl>
              <a:tblPr firstRow="1" bandRow="1">
                <a:tableStyleId>{5C22544A-7EE6-4342-B048-85BDC9FD1C3A}</a:tableStyleId>
              </a:tblPr>
              <a:tblGrid>
                <a:gridCol w="1808235">
                  <a:extLst>
                    <a:ext uri="{9D8B030D-6E8A-4147-A177-3AD203B41FA5}">
                      <a16:colId xmlns:a16="http://schemas.microsoft.com/office/drawing/2014/main" val="3815405295"/>
                    </a:ext>
                  </a:extLst>
                </a:gridCol>
                <a:gridCol w="3101009">
                  <a:extLst>
                    <a:ext uri="{9D8B030D-6E8A-4147-A177-3AD203B41FA5}">
                      <a16:colId xmlns:a16="http://schemas.microsoft.com/office/drawing/2014/main" val="1609311639"/>
                    </a:ext>
                  </a:extLst>
                </a:gridCol>
                <a:gridCol w="4773740">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87464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María Guadalupe González Urvina </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955777">
                <a:tc>
                  <a:txBody>
                    <a:bodyPr/>
                    <a:lstStyle/>
                    <a:p>
                      <a:pPr algn="ctr">
                        <a:lnSpc>
                          <a:spcPct val="115000"/>
                        </a:lnSpc>
                        <a:spcAft>
                          <a:spcPts val="0"/>
                        </a:spcAft>
                      </a:pPr>
                      <a:r>
                        <a:rPr lang="es-MX" sz="1600" dirty="0" err="1">
                          <a:effectLst/>
                          <a:latin typeface="+mn-lt"/>
                          <a:ea typeface="Calibri" panose="020F0502020204030204" pitchFamily="34" charset="0"/>
                          <a:cs typeface="Times New Roman" panose="02020603050405020304" pitchFamily="18" charset="0"/>
                        </a:rPr>
                        <a:t>Fasur</a:t>
                      </a:r>
                      <a:r>
                        <a:rPr lang="es-MX" sz="1600" dirty="0">
                          <a:effectLst/>
                          <a:latin typeface="+mn-lt"/>
                          <a:ea typeface="Calibri" panose="020F0502020204030204" pitchFamily="34" charset="0"/>
                          <a:cs typeface="Times New Roman" panose="02020603050405020304" pitchFamily="18" charset="0"/>
                        </a:rPr>
                        <a:t> Hiram Rodríguez Luna</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txBody>
                  <a:tcPr marL="68580" marR="68580" marT="0" marB="0" anchor="ctr">
                    <a:solidFill>
                      <a:schemeClr val="bg2">
                        <a:lumMod val="90000"/>
                      </a:schemeClr>
                    </a:solidFill>
                  </a:tcPr>
                </a:tc>
                <a:extLst>
                  <a:ext uri="{0D108BD9-81ED-4DB2-BD59-A6C34878D82A}">
                    <a16:rowId xmlns:a16="http://schemas.microsoft.com/office/drawing/2014/main" val="223564322"/>
                  </a:ext>
                </a:extLst>
              </a:tr>
              <a:tr h="92603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Mauricio Mantilla Aguirre</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txBody>
                  <a:tcPr marL="68580" marR="68580" marT="0" marB="0" anchor="ctr">
                    <a:solidFill>
                      <a:schemeClr val="bg2">
                        <a:lumMod val="90000"/>
                      </a:schemeClr>
                    </a:solidFill>
                  </a:tcPr>
                </a:tc>
                <a:extLst>
                  <a:ext uri="{0D108BD9-81ED-4DB2-BD59-A6C34878D82A}">
                    <a16:rowId xmlns:a16="http://schemas.microsoft.com/office/drawing/2014/main" val="3242427087"/>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septiembre de 2020</a:t>
            </a:r>
            <a:endParaRPr lang="es-MX" dirty="0"/>
          </a:p>
        </p:txBody>
      </p:sp>
      <p:grpSp>
        <p:nvGrpSpPr>
          <p:cNvPr id="2" name="Grupo 1">
            <a:extLst>
              <a:ext uri="{FF2B5EF4-FFF2-40B4-BE49-F238E27FC236}">
                <a16:creationId xmlns:a16="http://schemas.microsoft.com/office/drawing/2014/main" id="{C1EA99DA-E3FC-C63E-7BD7-3CCF3DCA2DCC}"/>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E926E1E9-F498-5E9A-DC01-810C5DDEBEE6}"/>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1A44B62B-2C93-6C32-AF99-E1657590F460}"/>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779696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febrero, marzo, abril, mayo, junio, julio, agosto, septiembre, octubre, noviembre y diciembre de 2021,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DEE28991-8F52-2A84-0577-20D8345A1609}"/>
              </a:ext>
            </a:extLst>
          </p:cNvPr>
          <p:cNvGrpSpPr/>
          <p:nvPr/>
        </p:nvGrpSpPr>
        <p:grpSpPr>
          <a:xfrm>
            <a:off x="8920700" y="117917"/>
            <a:ext cx="3498971" cy="1997055"/>
            <a:chOff x="7820286" y="994753"/>
            <a:chExt cx="4866831" cy="712636"/>
          </a:xfrm>
        </p:grpSpPr>
        <p:sp>
          <p:nvSpPr>
            <p:cNvPr id="9" name="Rectángulo 8">
              <a:extLst>
                <a:ext uri="{FF2B5EF4-FFF2-40B4-BE49-F238E27FC236}">
                  <a16:creationId xmlns:a16="http://schemas.microsoft.com/office/drawing/2014/main" id="{A535724B-B9F6-A1F6-CD7B-EBCECC7DF3E5}"/>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44AEA3BB-1E65-5849-CEE3-848D689CAC8F}"/>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41509112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2B9F9766-B0DF-0A58-7246-1E9C3CE6D1CC}"/>
              </a:ext>
            </a:extLst>
          </p:cNvPr>
          <p:cNvGrpSpPr/>
          <p:nvPr/>
        </p:nvGrpSpPr>
        <p:grpSpPr>
          <a:xfrm>
            <a:off x="8920700" y="117917"/>
            <a:ext cx="3498971" cy="1997055"/>
            <a:chOff x="7820286" y="994753"/>
            <a:chExt cx="4866831" cy="712636"/>
          </a:xfrm>
        </p:grpSpPr>
        <p:sp>
          <p:nvSpPr>
            <p:cNvPr id="9" name="Rectángulo 8">
              <a:extLst>
                <a:ext uri="{FF2B5EF4-FFF2-40B4-BE49-F238E27FC236}">
                  <a16:creationId xmlns:a16="http://schemas.microsoft.com/office/drawing/2014/main" id="{8504E3D7-D298-3F61-4BCC-A8C163BF94D9}"/>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57FB471F-CA58-2D9E-7A5E-B9F32F143F2D}"/>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3343466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febrero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40A81B95-F61F-E0C1-26A7-D4F54807DCD2}"/>
              </a:ext>
            </a:extLst>
          </p:cNvPr>
          <p:cNvGrpSpPr/>
          <p:nvPr/>
        </p:nvGrpSpPr>
        <p:grpSpPr>
          <a:xfrm>
            <a:off x="8798780" y="117917"/>
            <a:ext cx="3498971" cy="1997055"/>
            <a:chOff x="7820286" y="994753"/>
            <a:chExt cx="4866831" cy="712636"/>
          </a:xfrm>
        </p:grpSpPr>
        <p:sp>
          <p:nvSpPr>
            <p:cNvPr id="9" name="Rectángulo 8">
              <a:extLst>
                <a:ext uri="{FF2B5EF4-FFF2-40B4-BE49-F238E27FC236}">
                  <a16:creationId xmlns:a16="http://schemas.microsoft.com/office/drawing/2014/main" id="{386FF33B-326E-8785-9538-DCACEA0B9C8F}"/>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631809B6-AA13-BB2A-2F50-169076BD14FA}"/>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94977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marzo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3463769" cy="2008687"/>
            <a:chOff x="7820286" y="994753"/>
            <a:chExt cx="5658866"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534753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abril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38123C7C-AAE1-FB9C-8DC6-8C9FA30722A4}"/>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B967B7C8-3FB9-5A0F-FC7C-85D4C1C9ECC4}"/>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FCC0CFDB-23F1-EB65-EC57-5EB8B1CFE26A}"/>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29072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mayo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B836419B-ED3D-B96E-EF1C-96AB76002026}"/>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D2D2AA1B-31FA-973B-EC27-1BC90ABB5A8A}"/>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ABBB0A8C-632C-8F22-142E-24210C0ECAB8}"/>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069942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junio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7C046B4A-BEAA-354F-D05E-4F744523F8A1}"/>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A3230C61-3CA0-B39C-95CF-E2BCD1893E1E}"/>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15269F48-ABAF-54EE-19AC-4B7788ECE81D}"/>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0519085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1492085893"/>
              </p:ext>
            </p:extLst>
          </p:nvPr>
        </p:nvGraphicFramePr>
        <p:xfrm>
          <a:off x="510895" y="1600200"/>
          <a:ext cx="11170210" cy="5051590"/>
        </p:xfrm>
        <a:graphic>
          <a:graphicData uri="http://schemas.openxmlformats.org/drawingml/2006/table">
            <a:tbl>
              <a:tblPr firstRow="1" bandRow="1">
                <a:tableStyleId>{5C22544A-7EE6-4342-B048-85BDC9FD1C3A}</a:tableStyleId>
              </a:tblPr>
              <a:tblGrid>
                <a:gridCol w="1808235">
                  <a:extLst>
                    <a:ext uri="{9D8B030D-6E8A-4147-A177-3AD203B41FA5}">
                      <a16:colId xmlns:a16="http://schemas.microsoft.com/office/drawing/2014/main" val="649461915"/>
                    </a:ext>
                  </a:extLst>
                </a:gridCol>
                <a:gridCol w="2081420">
                  <a:extLst>
                    <a:ext uri="{9D8B030D-6E8A-4147-A177-3AD203B41FA5}">
                      <a16:colId xmlns:a16="http://schemas.microsoft.com/office/drawing/2014/main" val="203957414"/>
                    </a:ext>
                  </a:extLst>
                </a:gridCol>
                <a:gridCol w="3357563">
                  <a:extLst>
                    <a:ext uri="{9D8B030D-6E8A-4147-A177-3AD203B41FA5}">
                      <a16:colId xmlns:a16="http://schemas.microsoft.com/office/drawing/2014/main" val="2162176112"/>
                    </a:ext>
                  </a:extLst>
                </a:gridCol>
                <a:gridCol w="3922992">
                  <a:extLst>
                    <a:ext uri="{9D8B030D-6E8A-4147-A177-3AD203B41FA5}">
                      <a16:colId xmlns:a16="http://schemas.microsoft.com/office/drawing/2014/main" val="179355289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68915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María Concepción Cepeda Hernández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https://ieccloud.iec-sis.org.mx/index.php/s/n7xDAwQpxIUVB8s</a:t>
                      </a:r>
                    </a:p>
                  </a:txBody>
                  <a:tcPr marL="68580" marR="68580" marT="0" marB="0" anchor="ctr">
                    <a:solidFill>
                      <a:schemeClr val="bg2">
                        <a:lumMod val="90000"/>
                      </a:schemeClr>
                    </a:solidFill>
                  </a:tcPr>
                </a:tc>
                <a:extLst>
                  <a:ext uri="{0D108BD9-81ED-4DB2-BD59-A6C34878D82A}">
                    <a16:rowId xmlns:a16="http://schemas.microsoft.com/office/drawing/2014/main" val="814984236"/>
                  </a:ext>
                </a:extLst>
              </a:tr>
              <a:tr h="796066">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Emmanuel Villarreal Flores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https://ieccloud.iec-sis.org.mx/index.php/s/HrQsjbqfLDgJvmQ</a:t>
                      </a:r>
                    </a:p>
                  </a:txBody>
                  <a:tcPr marL="68580" marR="68580" marT="0" marB="0" anchor="ctr">
                    <a:solidFill>
                      <a:schemeClr val="bg2">
                        <a:lumMod val="90000"/>
                      </a:schemeClr>
                    </a:solidFill>
                  </a:tcPr>
                </a:tc>
                <a:extLst>
                  <a:ext uri="{0D108BD9-81ED-4DB2-BD59-A6C34878D82A}">
                    <a16:rowId xmlns:a16="http://schemas.microsoft.com/office/drawing/2014/main" val="3072692291"/>
                  </a:ext>
                </a:extLst>
              </a:tr>
              <a:tr h="720762">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Patricia Guadalupe González Mijares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https://ieccloud.iec-sis.org.mx/index.php/s/3VRJoyewPHFA0IF</a:t>
                      </a:r>
                    </a:p>
                  </a:txBody>
                  <a:tcPr marL="68580" marR="68580" marT="0" marB="0" anchor="ctr">
                    <a:solidFill>
                      <a:schemeClr val="bg2">
                        <a:lumMod val="90000"/>
                      </a:schemeClr>
                    </a:solidFill>
                  </a:tcPr>
                </a:tc>
                <a:extLst>
                  <a:ext uri="{0D108BD9-81ED-4DB2-BD59-A6C34878D82A}">
                    <a16:rowId xmlns:a16="http://schemas.microsoft.com/office/drawing/2014/main" val="1477717612"/>
                  </a:ext>
                </a:extLst>
              </a:tr>
              <a:tr h="446400">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Samuel Ignacio Hernández García</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https://ieccloud.iec-sis.org.mx/index.php/s/RkZ4LHf9R7yXsFb</a:t>
                      </a:r>
                    </a:p>
                  </a:txBody>
                  <a:tcPr marL="68580" marR="68580" marT="0" marB="0" anchor="ctr">
                    <a:solidFill>
                      <a:schemeClr val="bg2">
                        <a:lumMod val="90000"/>
                      </a:schemeClr>
                    </a:solidFill>
                  </a:tcPr>
                </a:tc>
                <a:extLst>
                  <a:ext uri="{0D108BD9-81ED-4DB2-BD59-A6C34878D82A}">
                    <a16:rowId xmlns:a16="http://schemas.microsoft.com/office/drawing/2014/main" val="190963282"/>
                  </a:ext>
                </a:extLst>
              </a:tr>
              <a:tr h="92603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Gabriela del Refugio Martínez Gómez</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https://ieccloud.iec-sis.org.mx/index.php/s/ye1OAp7UewvB7lK</a:t>
                      </a:r>
                    </a:p>
                  </a:txBody>
                  <a:tcPr marL="68580" marR="68580" marT="0" marB="0" anchor="ctr">
                    <a:solidFill>
                      <a:schemeClr val="bg2">
                        <a:lumMod val="90000"/>
                      </a:schemeClr>
                    </a:solidFill>
                  </a:tcPr>
                </a:tc>
                <a:extLst>
                  <a:ext uri="{0D108BD9-81ED-4DB2-BD59-A6C34878D82A}">
                    <a16:rowId xmlns:a16="http://schemas.microsoft.com/office/drawing/2014/main" val="651574216"/>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grpSp>
        <p:nvGrpSpPr>
          <p:cNvPr id="2" name="Grupo 1">
            <a:extLst>
              <a:ext uri="{FF2B5EF4-FFF2-40B4-BE49-F238E27FC236}">
                <a16:creationId xmlns:a16="http://schemas.microsoft.com/office/drawing/2014/main" id="{347C007C-8E02-C58F-23C0-7B4E2E6AC088}"/>
              </a:ext>
            </a:extLst>
          </p:cNvPr>
          <p:cNvGrpSpPr/>
          <p:nvPr/>
        </p:nvGrpSpPr>
        <p:grpSpPr>
          <a:xfrm>
            <a:off x="8739841" y="255441"/>
            <a:ext cx="3463769" cy="2008687"/>
            <a:chOff x="7820286" y="994753"/>
            <a:chExt cx="5658866" cy="909337"/>
          </a:xfrm>
        </p:grpSpPr>
        <p:sp>
          <p:nvSpPr>
            <p:cNvPr id="3" name="Rectángulo 2">
              <a:extLst>
                <a:ext uri="{FF2B5EF4-FFF2-40B4-BE49-F238E27FC236}">
                  <a16:creationId xmlns:a16="http://schemas.microsoft.com/office/drawing/2014/main" id="{9DB0EF83-5316-9E9B-AF7D-1EA0E783AC2A}"/>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382D7D99-C876-9890-528C-EA7D90E6CB35}"/>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702462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617431059"/>
              </p:ext>
            </p:extLst>
          </p:nvPr>
        </p:nvGraphicFramePr>
        <p:xfrm>
          <a:off x="532985" y="1405092"/>
          <a:ext cx="11126029" cy="5303520"/>
        </p:xfrm>
        <a:graphic>
          <a:graphicData uri="http://schemas.openxmlformats.org/drawingml/2006/table">
            <a:tbl>
              <a:tblPr firstRow="1" bandRow="1">
                <a:tableStyleId>{5C22544A-7EE6-4342-B048-85BDC9FD1C3A}</a:tableStyleId>
              </a:tblPr>
              <a:tblGrid>
                <a:gridCol w="1368553">
                  <a:extLst>
                    <a:ext uri="{9D8B030D-6E8A-4147-A177-3AD203B41FA5}">
                      <a16:colId xmlns:a16="http://schemas.microsoft.com/office/drawing/2014/main" val="3815405295"/>
                    </a:ext>
                  </a:extLst>
                </a:gridCol>
                <a:gridCol w="6685871">
                  <a:extLst>
                    <a:ext uri="{9D8B030D-6E8A-4147-A177-3AD203B41FA5}">
                      <a16:colId xmlns:a16="http://schemas.microsoft.com/office/drawing/2014/main" val="1609311639"/>
                    </a:ext>
                  </a:extLst>
                </a:gridCol>
                <a:gridCol w="1590261">
                  <a:extLst>
                    <a:ext uri="{9D8B030D-6E8A-4147-A177-3AD203B41FA5}">
                      <a16:colId xmlns:a16="http://schemas.microsoft.com/office/drawing/2014/main" val="3091896015"/>
                    </a:ext>
                  </a:extLst>
                </a:gridCol>
                <a:gridCol w="1481344">
                  <a:extLst>
                    <a:ext uri="{9D8B030D-6E8A-4147-A177-3AD203B41FA5}">
                      <a16:colId xmlns:a16="http://schemas.microsoft.com/office/drawing/2014/main" val="3243898174"/>
                    </a:ext>
                  </a:extLst>
                </a:gridCol>
              </a:tblGrid>
              <a:tr h="488469">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a:t>María Irma Hernández Gaona</a:t>
                      </a:r>
                    </a:p>
                  </a:txBody>
                  <a:tcPr anchor="ctr">
                    <a:solidFill>
                      <a:schemeClr val="bg2"/>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 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Elizabeth Contreras García</a:t>
                      </a:r>
                    </a:p>
                  </a:txBody>
                  <a:tcPr anchor="ctr">
                    <a:solidFill>
                      <a:schemeClr val="bg2">
                        <a:lumMod val="90000"/>
                      </a:schemeClr>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Gabriela Amaro Ávila</a:t>
                      </a:r>
                    </a:p>
                  </a:txBody>
                  <a:tcPr anchor="ctr">
                    <a:solidFill>
                      <a:schemeClr val="bg2"/>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Apercibimiento público</a:t>
                      </a:r>
                    </a:p>
                  </a:txBody>
                  <a:tcPr anchor="ctr">
                    <a:solidFill>
                      <a:schemeClr val="bg2"/>
                    </a:solidFill>
                  </a:tcPr>
                </a:tc>
                <a:extLst>
                  <a:ext uri="{0D108BD9-81ED-4DB2-BD59-A6C34878D82A}">
                    <a16:rowId xmlns:a16="http://schemas.microsoft.com/office/drawing/2014/main" val="848801890"/>
                  </a:ext>
                </a:extLst>
              </a:tr>
              <a:tr h="372922">
                <a:tc>
                  <a:txBody>
                    <a:bodyPr/>
                    <a:lstStyle/>
                    <a:p>
                      <a:pPr algn="ctr"/>
                      <a:r>
                        <a:rPr lang="es-ES" sz="1400" dirty="0"/>
                        <a:t>Eliezer Eli Martínez Díaz</a:t>
                      </a:r>
                    </a:p>
                  </a:txBody>
                  <a:tcPr anchor="ctr">
                    <a:solidFill>
                      <a:schemeClr val="bg2">
                        <a:lumMod val="90000"/>
                      </a:schemeClr>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367201566"/>
                  </a:ext>
                </a:extLst>
              </a:tr>
              <a:tr h="372922">
                <a:tc>
                  <a:txBody>
                    <a:bodyPr/>
                    <a:lstStyle/>
                    <a:p>
                      <a:pPr algn="ctr"/>
                      <a:r>
                        <a:rPr lang="es-ES" sz="1400" dirty="0"/>
                        <a:t>Ángel Eliú Díaz Montoya</a:t>
                      </a:r>
                    </a:p>
                  </a:txBody>
                  <a:tcPr anchor="ctr">
                    <a:solidFill>
                      <a:schemeClr val="bg2"/>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Apercibimiento público</a:t>
                      </a:r>
                    </a:p>
                  </a:txBody>
                  <a:tcPr anchor="ctr">
                    <a:solidFill>
                      <a:schemeClr val="bg2"/>
                    </a:solidFill>
                  </a:tcPr>
                </a:tc>
                <a:extLst>
                  <a:ext uri="{0D108BD9-81ED-4DB2-BD59-A6C34878D82A}">
                    <a16:rowId xmlns:a16="http://schemas.microsoft.com/office/drawing/2014/main" val="1134567340"/>
                  </a:ext>
                </a:extLst>
              </a:tr>
            </a:tbl>
          </a:graphicData>
        </a:graphic>
      </p:graphicFrame>
      <p:sp>
        <p:nvSpPr>
          <p:cNvPr id="8" name="CuadroTexto 7">
            <a:extLst>
              <a:ext uri="{FF2B5EF4-FFF2-40B4-BE49-F238E27FC236}">
                <a16:creationId xmlns:a16="http://schemas.microsoft.com/office/drawing/2014/main" id="{DE7C85C4-CC64-43EF-82C2-9CE2C02F9D30}"/>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2018</a:t>
            </a:r>
          </a:p>
        </p:txBody>
      </p:sp>
      <p:grpSp>
        <p:nvGrpSpPr>
          <p:cNvPr id="2" name="Grupo 1">
            <a:extLst>
              <a:ext uri="{FF2B5EF4-FFF2-40B4-BE49-F238E27FC236}">
                <a16:creationId xmlns:a16="http://schemas.microsoft.com/office/drawing/2014/main" id="{9F1A248F-52C7-EEBB-D2E7-12DE480B0E73}"/>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1B158AF5-2F74-B20E-068C-540FC3C792B6}"/>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20033098-5711-7769-FD5D-247FE30613B7}"/>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5880847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2643949487"/>
              </p:ext>
            </p:extLst>
          </p:nvPr>
        </p:nvGraphicFramePr>
        <p:xfrm>
          <a:off x="510895" y="1600200"/>
          <a:ext cx="11170210" cy="4872467"/>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71700">
                  <a:extLst>
                    <a:ext uri="{9D8B030D-6E8A-4147-A177-3AD203B41FA5}">
                      <a16:colId xmlns:a16="http://schemas.microsoft.com/office/drawing/2014/main" val="203957414"/>
                    </a:ext>
                  </a:extLst>
                </a:gridCol>
                <a:gridCol w="3057525">
                  <a:extLst>
                    <a:ext uri="{9D8B030D-6E8A-4147-A177-3AD203B41FA5}">
                      <a16:colId xmlns:a16="http://schemas.microsoft.com/office/drawing/2014/main" val="2162176112"/>
                    </a:ext>
                  </a:extLst>
                </a:gridCol>
                <a:gridCol w="4123017">
                  <a:extLst>
                    <a:ext uri="{9D8B030D-6E8A-4147-A177-3AD203B41FA5}">
                      <a16:colId xmlns:a16="http://schemas.microsoft.com/office/drawing/2014/main" val="179355289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68915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Verónica Pulgarín Gutiérrez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https://ieccloud.iec-sis.org.mx/index.php/s/2JEcHEVwRsIgVOh</a:t>
                      </a:r>
                    </a:p>
                  </a:txBody>
                  <a:tcPr marL="68580" marR="68580" marT="0" marB="0" anchor="ctr">
                    <a:solidFill>
                      <a:schemeClr val="bg2">
                        <a:lumMod val="90000"/>
                      </a:schemeClr>
                    </a:solidFill>
                  </a:tcPr>
                </a:tc>
                <a:extLst>
                  <a:ext uri="{0D108BD9-81ED-4DB2-BD59-A6C34878D82A}">
                    <a16:rowId xmlns:a16="http://schemas.microsoft.com/office/drawing/2014/main" val="814984236"/>
                  </a:ext>
                </a:extLst>
              </a:tr>
              <a:tr h="796066">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Claudia Ivett Rivera Rosales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https://ieccloud.iec-sis.org.mx/index.php/s/UzjX3XfvjlT3WOe</a:t>
                      </a:r>
                    </a:p>
                  </a:txBody>
                  <a:tcPr marL="68580" marR="68580" marT="0" marB="0" anchor="ctr">
                    <a:solidFill>
                      <a:schemeClr val="bg2">
                        <a:lumMod val="90000"/>
                      </a:schemeClr>
                    </a:solidFill>
                  </a:tcPr>
                </a:tc>
                <a:extLst>
                  <a:ext uri="{0D108BD9-81ED-4DB2-BD59-A6C34878D82A}">
                    <a16:rowId xmlns:a16="http://schemas.microsoft.com/office/drawing/2014/main" val="3072692291"/>
                  </a:ext>
                </a:extLst>
              </a:tr>
              <a:tr h="720762">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Alejandra </a:t>
                      </a:r>
                      <a:r>
                        <a:rPr lang="es-MX" sz="1600" dirty="0" err="1">
                          <a:effectLst/>
                          <a:latin typeface="+mn-lt"/>
                          <a:ea typeface="Calibri" panose="020F0502020204030204" pitchFamily="34" charset="0"/>
                          <a:cs typeface="Times New Roman" panose="02020603050405020304" pitchFamily="18" charset="0"/>
                        </a:rPr>
                        <a:t>Esteffany</a:t>
                      </a:r>
                      <a:r>
                        <a:rPr lang="es-MX" sz="1600" dirty="0">
                          <a:effectLst/>
                          <a:latin typeface="+mn-lt"/>
                          <a:ea typeface="Calibri" panose="020F0502020204030204" pitchFamily="34" charset="0"/>
                          <a:cs typeface="Times New Roman" panose="02020603050405020304" pitchFamily="18" charset="0"/>
                        </a:rPr>
                        <a:t> Tienda Bazaldua</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https://ieccloud.iec-sis.org.mx/index.php/s/ye1OAp7UewvB7lK</a:t>
                      </a:r>
                    </a:p>
                  </a:txBody>
                  <a:tcPr marL="68580" marR="68580" marT="0" marB="0" anchor="ctr">
                    <a:solidFill>
                      <a:schemeClr val="bg2">
                        <a:lumMod val="90000"/>
                      </a:schemeClr>
                    </a:solidFill>
                  </a:tcPr>
                </a:tc>
                <a:extLst>
                  <a:ext uri="{0D108BD9-81ED-4DB2-BD59-A6C34878D82A}">
                    <a16:rowId xmlns:a16="http://schemas.microsoft.com/office/drawing/2014/main" val="1477717612"/>
                  </a:ext>
                </a:extLst>
              </a:tr>
              <a:tr h="656216">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Ruth Arely Villalobos Fuentes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https://ieccloud.iec-sis.org.mx/index.php/s/ye1OAp7UewvB7lK</a:t>
                      </a:r>
                    </a:p>
                  </a:txBody>
                  <a:tcPr marL="68580" marR="68580" marT="0" marB="0" anchor="ctr">
                    <a:solidFill>
                      <a:schemeClr val="bg2">
                        <a:lumMod val="90000"/>
                      </a:schemeClr>
                    </a:solidFill>
                  </a:tcPr>
                </a:tc>
                <a:extLst>
                  <a:ext uri="{0D108BD9-81ED-4DB2-BD59-A6C34878D82A}">
                    <a16:rowId xmlns:a16="http://schemas.microsoft.com/office/drawing/2014/main" val="190963282"/>
                  </a:ext>
                </a:extLst>
              </a:tr>
              <a:tr h="92603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David Alejandro Villanueva Rivera</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https://ieccloud.iec-sis.org.mx/index.php/s/HrQsjbqfLDgJvmQ</a:t>
                      </a:r>
                    </a:p>
                  </a:txBody>
                  <a:tcPr marL="68580" marR="68580" marT="0" marB="0" anchor="ctr">
                    <a:solidFill>
                      <a:schemeClr val="bg2">
                        <a:lumMod val="90000"/>
                      </a:schemeClr>
                    </a:solidFill>
                  </a:tcPr>
                </a:tc>
                <a:extLst>
                  <a:ext uri="{0D108BD9-81ED-4DB2-BD59-A6C34878D82A}">
                    <a16:rowId xmlns:a16="http://schemas.microsoft.com/office/drawing/2014/main" val="651574216"/>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grpSp>
        <p:nvGrpSpPr>
          <p:cNvPr id="2" name="Grupo 1">
            <a:extLst>
              <a:ext uri="{FF2B5EF4-FFF2-40B4-BE49-F238E27FC236}">
                <a16:creationId xmlns:a16="http://schemas.microsoft.com/office/drawing/2014/main" id="{82A86701-D6B1-8BA7-0CD8-579200300F9C}"/>
              </a:ext>
            </a:extLst>
          </p:cNvPr>
          <p:cNvGrpSpPr/>
          <p:nvPr/>
        </p:nvGrpSpPr>
        <p:grpSpPr>
          <a:xfrm>
            <a:off x="8739841" y="255441"/>
            <a:ext cx="3463769" cy="2008687"/>
            <a:chOff x="7820286" y="994753"/>
            <a:chExt cx="5658866" cy="909337"/>
          </a:xfrm>
        </p:grpSpPr>
        <p:sp>
          <p:nvSpPr>
            <p:cNvPr id="3" name="Rectángulo 2">
              <a:extLst>
                <a:ext uri="{FF2B5EF4-FFF2-40B4-BE49-F238E27FC236}">
                  <a16:creationId xmlns:a16="http://schemas.microsoft.com/office/drawing/2014/main" id="{2A240EEA-365A-F2F5-B962-5AE2C707CB6D}"/>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0342D908-E1DA-CF90-95E4-CBF9DEAC898B}"/>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8527599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2712177930"/>
              </p:ext>
            </p:extLst>
          </p:nvPr>
        </p:nvGraphicFramePr>
        <p:xfrm>
          <a:off x="510895" y="1600200"/>
          <a:ext cx="11170210" cy="2874302"/>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28837">
                  <a:extLst>
                    <a:ext uri="{9D8B030D-6E8A-4147-A177-3AD203B41FA5}">
                      <a16:colId xmlns:a16="http://schemas.microsoft.com/office/drawing/2014/main" val="203957414"/>
                    </a:ext>
                  </a:extLst>
                </a:gridCol>
                <a:gridCol w="3557588">
                  <a:extLst>
                    <a:ext uri="{9D8B030D-6E8A-4147-A177-3AD203B41FA5}">
                      <a16:colId xmlns:a16="http://schemas.microsoft.com/office/drawing/2014/main" val="2162176112"/>
                    </a:ext>
                  </a:extLst>
                </a:gridCol>
                <a:gridCol w="3665817">
                  <a:extLst>
                    <a:ext uri="{9D8B030D-6E8A-4147-A177-3AD203B41FA5}">
                      <a16:colId xmlns:a16="http://schemas.microsoft.com/office/drawing/2014/main" val="179355289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68668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Rosa Laura García </a:t>
                      </a:r>
                      <a:r>
                        <a:rPr lang="es-MX" sz="1600" dirty="0" err="1">
                          <a:effectLst/>
                          <a:latin typeface="+mn-lt"/>
                          <a:ea typeface="Calibri" panose="020F0502020204030204" pitchFamily="34" charset="0"/>
                          <a:cs typeface="Times New Roman" panose="02020603050405020304" pitchFamily="18" charset="0"/>
                        </a:rPr>
                        <a:t>García</a:t>
                      </a: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s-MX" sz="1600" kern="1200" noProof="0" dirty="0">
                          <a:solidFill>
                            <a:schemeClr val="dk1"/>
                          </a:solidFill>
                          <a:effectLst/>
                          <a:latin typeface="+mn-lt"/>
                          <a:ea typeface="+mn-ea"/>
                          <a:cs typeface="+mn-cs"/>
                        </a:rPr>
                        <a:t>Inhabilitación temporal para desempeñar empleos, cargos o comisiones en el servicio publico y para participar en adquisiciones, arrendamiento, servicios u obras publicas por un periodo de tres (03) meses</a:t>
                      </a:r>
                    </a:p>
                    <a:p>
                      <a:pPr algn="ctr">
                        <a:lnSpc>
                          <a:spcPct val="115000"/>
                        </a:lnSpc>
                        <a:spcAft>
                          <a:spcPts val="0"/>
                        </a:spcAft>
                      </a:pPr>
                      <a:r>
                        <a:rPr lang="es-MX" sz="1600" kern="1200" noProof="0" dirty="0">
                          <a:solidFill>
                            <a:schemeClr val="dk1"/>
                          </a:solidFill>
                          <a:effectLst/>
                          <a:latin typeface="+mn-lt"/>
                          <a:ea typeface="+mn-ea"/>
                          <a:cs typeface="+mn-cs"/>
                        </a:rPr>
                        <a:t>https://ieccloud.iec-sis.org.mx/index.php/s/Jl5BzHJnslmuFdi</a:t>
                      </a:r>
                    </a:p>
                  </a:txBody>
                  <a:tcPr marL="68580" marR="68580" marT="0" marB="0" anchor="ctr">
                    <a:solidFill>
                      <a:schemeClr val="bg2">
                        <a:lumMod val="90000"/>
                      </a:schemeClr>
                    </a:solidFill>
                  </a:tcPr>
                </a:tc>
                <a:extLst>
                  <a:ext uri="{0D108BD9-81ED-4DB2-BD59-A6C34878D82A}">
                    <a16:rowId xmlns:a16="http://schemas.microsoft.com/office/drawing/2014/main" val="1034361623"/>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graphicFrame>
        <p:nvGraphicFramePr>
          <p:cNvPr id="2" name="Tabla 1">
            <a:extLst>
              <a:ext uri="{FF2B5EF4-FFF2-40B4-BE49-F238E27FC236}">
                <a16:creationId xmlns:a16="http://schemas.microsoft.com/office/drawing/2014/main" id="{ADA6E20F-6B23-5A0F-F494-7AA06CAEAF16}"/>
              </a:ext>
            </a:extLst>
          </p:cNvPr>
          <p:cNvGraphicFramePr>
            <a:graphicFrameLocks noGrp="1"/>
          </p:cNvGraphicFramePr>
          <p:nvPr>
            <p:extLst>
              <p:ext uri="{D42A27DB-BD31-4B8C-83A1-F6EECF244321}">
                <p14:modId xmlns:p14="http://schemas.microsoft.com/office/powerpoint/2010/main" val="880585289"/>
              </p:ext>
            </p:extLst>
          </p:nvPr>
        </p:nvGraphicFramePr>
        <p:xfrm>
          <a:off x="510895" y="4495821"/>
          <a:ext cx="11181043" cy="875794"/>
        </p:xfrm>
        <a:graphic>
          <a:graphicData uri="http://schemas.openxmlformats.org/drawingml/2006/table">
            <a:tbl>
              <a:tblPr firstRow="1" bandRow="1">
                <a:tableStyleId>{5C22544A-7EE6-4342-B048-85BDC9FD1C3A}</a:tableStyleId>
              </a:tblPr>
              <a:tblGrid>
                <a:gridCol w="1830084">
                  <a:extLst>
                    <a:ext uri="{9D8B030D-6E8A-4147-A177-3AD203B41FA5}">
                      <a16:colId xmlns:a16="http://schemas.microsoft.com/office/drawing/2014/main" val="520179494"/>
                    </a:ext>
                  </a:extLst>
                </a:gridCol>
                <a:gridCol w="2114550">
                  <a:extLst>
                    <a:ext uri="{9D8B030D-6E8A-4147-A177-3AD203B41FA5}">
                      <a16:colId xmlns:a16="http://schemas.microsoft.com/office/drawing/2014/main" val="1294171777"/>
                    </a:ext>
                  </a:extLst>
                </a:gridCol>
                <a:gridCol w="3557588">
                  <a:extLst>
                    <a:ext uri="{9D8B030D-6E8A-4147-A177-3AD203B41FA5}">
                      <a16:colId xmlns:a16="http://schemas.microsoft.com/office/drawing/2014/main" val="1911089942"/>
                    </a:ext>
                  </a:extLst>
                </a:gridCol>
                <a:gridCol w="3678821">
                  <a:extLst>
                    <a:ext uri="{9D8B030D-6E8A-4147-A177-3AD203B41FA5}">
                      <a16:colId xmlns:a16="http://schemas.microsoft.com/office/drawing/2014/main" val="692531450"/>
                    </a:ext>
                  </a:extLst>
                </a:gridCol>
              </a:tblGrid>
              <a:tr h="875794">
                <a:tc>
                  <a:txBody>
                    <a:bodyPr/>
                    <a:lstStyle/>
                    <a:p>
                      <a:pPr algn="ctr">
                        <a:lnSpc>
                          <a:spcPct val="115000"/>
                        </a:lnSpc>
                        <a:spcAft>
                          <a:spcPts val="0"/>
                        </a:spcAft>
                      </a:pPr>
                      <a:r>
                        <a:rPr lang="es-MX" sz="1600" b="0" dirty="0">
                          <a:solidFill>
                            <a:schemeClr val="tx1"/>
                          </a:solidFill>
                          <a:effectLst/>
                          <a:latin typeface="+mn-lt"/>
                          <a:ea typeface="Calibri" panose="020F0502020204030204" pitchFamily="34" charset="0"/>
                          <a:cs typeface="Times New Roman" panose="02020603050405020304" pitchFamily="18" charset="0"/>
                        </a:rPr>
                        <a:t>Hilda Rubí Salazar Vázquez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b="0" dirty="0">
                          <a:solidFill>
                            <a:schemeClr val="tx1"/>
                          </a:solidFill>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b="0" dirty="0">
                          <a:solidFill>
                            <a:schemeClr val="tx1"/>
                          </a:solidFill>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b="0" noProof="0" dirty="0">
                          <a:solidFill>
                            <a:schemeClr val="tx1"/>
                          </a:solidFill>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b="0" noProof="0" dirty="0">
                          <a:solidFill>
                            <a:schemeClr val="tx1"/>
                          </a:solidFill>
                          <a:effectLst/>
                          <a:latin typeface="+mn-lt"/>
                          <a:ea typeface="Calibri" panose="020F0502020204030204" pitchFamily="34" charset="0"/>
                          <a:cs typeface="Times New Roman" panose="02020603050405020304" pitchFamily="18" charset="0"/>
                        </a:rPr>
                        <a:t>https://ieccloud.iec-sis.org.mx/index.php/s/rBe6IVjV3HDV7Tu</a:t>
                      </a:r>
                    </a:p>
                  </a:txBody>
                  <a:tcPr marL="68580" marR="68580" marT="0" marB="0" anchor="ctr">
                    <a:solidFill>
                      <a:schemeClr val="bg2">
                        <a:lumMod val="90000"/>
                      </a:schemeClr>
                    </a:solidFill>
                  </a:tcPr>
                </a:tc>
                <a:extLst>
                  <a:ext uri="{0D108BD9-81ED-4DB2-BD59-A6C34878D82A}">
                    <a16:rowId xmlns:a16="http://schemas.microsoft.com/office/drawing/2014/main" val="3990316042"/>
                  </a:ext>
                </a:extLst>
              </a:tr>
            </a:tbl>
          </a:graphicData>
        </a:graphic>
      </p:graphicFrame>
      <p:grpSp>
        <p:nvGrpSpPr>
          <p:cNvPr id="3" name="Grupo 2">
            <a:extLst>
              <a:ext uri="{FF2B5EF4-FFF2-40B4-BE49-F238E27FC236}">
                <a16:creationId xmlns:a16="http://schemas.microsoft.com/office/drawing/2014/main" id="{96E6B178-68CB-90DB-4053-B6661AB656FF}"/>
              </a:ext>
            </a:extLst>
          </p:cNvPr>
          <p:cNvGrpSpPr/>
          <p:nvPr/>
        </p:nvGrpSpPr>
        <p:grpSpPr>
          <a:xfrm>
            <a:off x="8739841" y="255441"/>
            <a:ext cx="3463769" cy="2008687"/>
            <a:chOff x="7820286" y="994753"/>
            <a:chExt cx="5658866" cy="909337"/>
          </a:xfrm>
        </p:grpSpPr>
        <p:sp>
          <p:nvSpPr>
            <p:cNvPr id="8" name="Rectángulo 7">
              <a:extLst>
                <a:ext uri="{FF2B5EF4-FFF2-40B4-BE49-F238E27FC236}">
                  <a16:creationId xmlns:a16="http://schemas.microsoft.com/office/drawing/2014/main" id="{6494C86F-6A3B-994C-853D-B8C78AB28E8C}"/>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9" name="Rectángulo 8">
              <a:extLst>
                <a:ext uri="{FF2B5EF4-FFF2-40B4-BE49-F238E27FC236}">
                  <a16:creationId xmlns:a16="http://schemas.microsoft.com/office/drawing/2014/main" id="{7E515DEC-2943-BC5E-289D-26594662CE54}"/>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4844685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3242309389"/>
              </p:ext>
            </p:extLst>
          </p:nvPr>
        </p:nvGraphicFramePr>
        <p:xfrm>
          <a:off x="505478" y="1486233"/>
          <a:ext cx="11181043" cy="4729398"/>
        </p:xfrm>
        <a:graphic>
          <a:graphicData uri="http://schemas.openxmlformats.org/drawingml/2006/table">
            <a:tbl>
              <a:tblPr firstRow="1" bandRow="1">
                <a:tableStyleId>{5C22544A-7EE6-4342-B048-85BDC9FD1C3A}</a:tableStyleId>
              </a:tblPr>
              <a:tblGrid>
                <a:gridCol w="1828801">
                  <a:extLst>
                    <a:ext uri="{9D8B030D-6E8A-4147-A177-3AD203B41FA5}">
                      <a16:colId xmlns:a16="http://schemas.microsoft.com/office/drawing/2014/main" val="649461915"/>
                    </a:ext>
                  </a:extLst>
                </a:gridCol>
                <a:gridCol w="2009121">
                  <a:extLst>
                    <a:ext uri="{9D8B030D-6E8A-4147-A177-3AD203B41FA5}">
                      <a16:colId xmlns:a16="http://schemas.microsoft.com/office/drawing/2014/main" val="203957414"/>
                    </a:ext>
                  </a:extLst>
                </a:gridCol>
                <a:gridCol w="3357563">
                  <a:extLst>
                    <a:ext uri="{9D8B030D-6E8A-4147-A177-3AD203B41FA5}">
                      <a16:colId xmlns:a16="http://schemas.microsoft.com/office/drawing/2014/main" val="2162176112"/>
                    </a:ext>
                  </a:extLst>
                </a:gridCol>
                <a:gridCol w="3985558">
                  <a:extLst>
                    <a:ext uri="{9D8B030D-6E8A-4147-A177-3AD203B41FA5}">
                      <a16:colId xmlns:a16="http://schemas.microsoft.com/office/drawing/2014/main" val="1793552894"/>
                    </a:ext>
                  </a:extLst>
                </a:gridCol>
              </a:tblGrid>
              <a:tr h="485776">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90261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Yuriria Rendón Yáñez</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https://ieccloud.iec-sis.org.mx/index.php/s/NoHDfigTVveTQHR</a:t>
                      </a:r>
                    </a:p>
                  </a:txBody>
                  <a:tcPr marL="68580" marR="68580" marT="0" marB="0" anchor="ctr">
                    <a:solidFill>
                      <a:schemeClr val="bg2">
                        <a:lumMod val="90000"/>
                      </a:schemeClr>
                    </a:solidFill>
                  </a:tcPr>
                </a:tc>
                <a:extLst>
                  <a:ext uri="{0D108BD9-81ED-4DB2-BD59-A6C34878D82A}">
                    <a16:rowId xmlns:a16="http://schemas.microsoft.com/office/drawing/2014/main" val="3127003578"/>
                  </a:ext>
                </a:extLst>
              </a:tr>
              <a:tr h="902611">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Luis Ricardo Díaz Valdez</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https://ieccloud.iec-sis.org.mx/index.php/s/gFcrIxVxrmcPMfU</a:t>
                      </a:r>
                    </a:p>
                  </a:txBody>
                  <a:tcPr marL="68580" marR="68580" marT="0" marB="0" anchor="ctr">
                    <a:solidFill>
                      <a:schemeClr val="bg2">
                        <a:lumMod val="90000"/>
                      </a:schemeClr>
                    </a:solidFill>
                  </a:tcPr>
                </a:tc>
                <a:extLst>
                  <a:ext uri="{0D108BD9-81ED-4DB2-BD59-A6C34878D82A}">
                    <a16:rowId xmlns:a16="http://schemas.microsoft.com/office/drawing/2014/main" val="2489067092"/>
                  </a:ext>
                </a:extLst>
              </a:tr>
              <a:tr h="168160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José María Muñoz Martínez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00000"/>
                        </a:lnSpc>
                      </a:pPr>
                      <a:r>
                        <a:rPr lang="es-MX" sz="1600" kern="1200" dirty="0">
                          <a:solidFill>
                            <a:schemeClr val="dk1"/>
                          </a:solidFill>
                          <a:effectLst/>
                          <a:latin typeface="+mn-lt"/>
                          <a:ea typeface="+mn-ea"/>
                          <a:cs typeface="+mn-cs"/>
                        </a:rPr>
                        <a:t>Incumplimiento al apartado 5.2 del Protocolo de Seguridad Sanitaria para el Registro de Candidaturas para el Proceso Electoral Ordinario 2020</a:t>
                      </a:r>
                    </a:p>
                    <a:p>
                      <a:pPr algn="ctr">
                        <a:lnSpc>
                          <a:spcPct val="100000"/>
                        </a:lnSpc>
                      </a:pPr>
                      <a:r>
                        <a:rPr lang="es-MX" sz="1600" kern="1200" dirty="0">
                          <a:solidFill>
                            <a:schemeClr val="dk1"/>
                          </a:solidFill>
                          <a:effectLst/>
                          <a:latin typeface="+mn-lt"/>
                          <a:ea typeface="+mn-ea"/>
                          <a:cs typeface="+mn-cs"/>
                        </a:rPr>
                        <a:t>Incumplimiento al artículo 49 fracción I y II de la Ley General de Responsabilidades Administrativas</a:t>
                      </a:r>
                    </a:p>
                    <a:p>
                      <a:pPr marL="0" marR="0" lvl="0" indent="0" algn="ctr" defTabSz="914411" rtl="0" eaLnBrk="1" fontAlgn="auto" latinLnBrk="0" hangingPunct="1">
                        <a:lnSpc>
                          <a:spcPct val="100000"/>
                        </a:lnSpc>
                        <a:spcBef>
                          <a:spcPts val="0"/>
                        </a:spcBef>
                        <a:spcAft>
                          <a:spcPts val="0"/>
                        </a:spcAft>
                        <a:buClrTx/>
                        <a:buSzTx/>
                        <a:buFontTx/>
                        <a:buNone/>
                        <a:tabLst/>
                        <a:defRPr/>
                      </a:pPr>
                      <a:r>
                        <a:rPr lang="es-MX" sz="1600" kern="1200" dirty="0">
                          <a:solidFill>
                            <a:schemeClr val="dk1"/>
                          </a:solidFill>
                          <a:effectLst/>
                          <a:latin typeface="+mn-lt"/>
                          <a:ea typeface="+mn-ea"/>
                          <a:cs typeface="+mn-cs"/>
                        </a:rPr>
                        <a:t>Incumplimiento al artículo 63 del Reglamento Interior  del Instituto Electoral de Coahuila</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https://ieccloud.iec-sis.org.mx/index.php/s/JbytyXfvDOQAoxT</a:t>
                      </a:r>
                    </a:p>
                  </a:txBody>
                  <a:tcPr marL="68580" marR="68580" marT="0" marB="0" anchor="ctr">
                    <a:solidFill>
                      <a:schemeClr val="bg2">
                        <a:lumMod val="90000"/>
                      </a:schemeClr>
                    </a:solidFill>
                  </a:tcPr>
                </a:tc>
                <a:extLst>
                  <a:ext uri="{0D108BD9-81ED-4DB2-BD59-A6C34878D82A}">
                    <a16:rowId xmlns:a16="http://schemas.microsoft.com/office/drawing/2014/main" val="3072692291"/>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grpSp>
        <p:nvGrpSpPr>
          <p:cNvPr id="2" name="Grupo 1">
            <a:extLst>
              <a:ext uri="{FF2B5EF4-FFF2-40B4-BE49-F238E27FC236}">
                <a16:creationId xmlns:a16="http://schemas.microsoft.com/office/drawing/2014/main" id="{5022F042-0CDA-C6D1-F3CD-A9B820E15388}"/>
              </a:ext>
            </a:extLst>
          </p:cNvPr>
          <p:cNvGrpSpPr/>
          <p:nvPr/>
        </p:nvGrpSpPr>
        <p:grpSpPr>
          <a:xfrm>
            <a:off x="8739841" y="255441"/>
            <a:ext cx="3463769" cy="2008687"/>
            <a:chOff x="7820286" y="994753"/>
            <a:chExt cx="5658866" cy="909337"/>
          </a:xfrm>
        </p:grpSpPr>
        <p:sp>
          <p:nvSpPr>
            <p:cNvPr id="3" name="Rectángulo 2">
              <a:extLst>
                <a:ext uri="{FF2B5EF4-FFF2-40B4-BE49-F238E27FC236}">
                  <a16:creationId xmlns:a16="http://schemas.microsoft.com/office/drawing/2014/main" id="{00F5686B-B2EF-80E7-9B1B-50DEA1FC2319}"/>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D967C4BE-FC19-DEC0-97A3-4A4775AC5A46}"/>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1832633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agosto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7F43014E-5461-E951-5C06-E6458D1D74D3}"/>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F57D0F9D-992A-FE54-7D98-92E26BD50A9A}"/>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90CD1C2F-8228-4FE6-C6C9-290F75FC2FCC}"/>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6971424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septiembre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7ACA7FC9-785D-A3A2-8E5A-53D7957E490E}"/>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98808F0C-CE7D-6FC3-000B-96762D0861C2}"/>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A9AAD086-3880-01A1-2A05-F7A94DC62BE4}"/>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1963385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octubre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D42D23BA-F676-E4B6-D504-AF584ABD3D04}"/>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BB2FC700-4FAB-E4DC-02FA-264487E4CFA2}"/>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0F043B62-130C-3961-659E-A8CFD6BD16C8}"/>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4122469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noviembre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34005DFF-2150-24A3-DFC5-51FD8D3B3D2E}"/>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A66F1C6F-B88C-10EF-F510-A68239A6BFAC}"/>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67E0D39C-7F4A-6179-E262-91D7DC192A79}"/>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129272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diciembre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62ABA4A9-B746-0EE0-7CE2-B07975147F32}"/>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884D9111-24CE-C7FA-72AB-D13BBFF1E468}"/>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C7372FFB-DC57-9752-D649-17F0B7E4B1AE}"/>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3729649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5EF21134-D44C-7AA6-A0C0-678D533DD378}"/>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B69157F8-1FC5-089E-215A-D2A72CB5B5AB}"/>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B3BA2B65-A8AF-ACE4-F6D8-326E901EE14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4466042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febrero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C435D3B5-97AC-B3B8-E108-7B385CB45676}"/>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7F7FCD43-B5BA-C789-E166-34D497E41D3F}"/>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C1C46459-26B2-BA83-5619-955A5E2FCC9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029286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3926093354"/>
              </p:ext>
            </p:extLst>
          </p:nvPr>
        </p:nvGraphicFramePr>
        <p:xfrm>
          <a:off x="610972" y="1405092"/>
          <a:ext cx="11126029" cy="4267200"/>
        </p:xfrm>
        <a:graphic>
          <a:graphicData uri="http://schemas.openxmlformats.org/drawingml/2006/table">
            <a:tbl>
              <a:tblPr firstRow="1" bandRow="1">
                <a:tableStyleId>{5C22544A-7EE6-4342-B048-85BDC9FD1C3A}</a:tableStyleId>
              </a:tblPr>
              <a:tblGrid>
                <a:gridCol w="1368553">
                  <a:extLst>
                    <a:ext uri="{9D8B030D-6E8A-4147-A177-3AD203B41FA5}">
                      <a16:colId xmlns:a16="http://schemas.microsoft.com/office/drawing/2014/main" val="3815405295"/>
                    </a:ext>
                  </a:extLst>
                </a:gridCol>
                <a:gridCol w="6685871">
                  <a:extLst>
                    <a:ext uri="{9D8B030D-6E8A-4147-A177-3AD203B41FA5}">
                      <a16:colId xmlns:a16="http://schemas.microsoft.com/office/drawing/2014/main" val="1609311639"/>
                    </a:ext>
                  </a:extLst>
                </a:gridCol>
                <a:gridCol w="1590261">
                  <a:extLst>
                    <a:ext uri="{9D8B030D-6E8A-4147-A177-3AD203B41FA5}">
                      <a16:colId xmlns:a16="http://schemas.microsoft.com/office/drawing/2014/main" val="3091896015"/>
                    </a:ext>
                  </a:extLst>
                </a:gridCol>
                <a:gridCol w="1481344">
                  <a:extLst>
                    <a:ext uri="{9D8B030D-6E8A-4147-A177-3AD203B41FA5}">
                      <a16:colId xmlns:a16="http://schemas.microsoft.com/office/drawing/2014/main" val="3243898174"/>
                    </a:ext>
                  </a:extLst>
                </a:gridCol>
              </a:tblGrid>
              <a:tr h="488469">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err="1"/>
                        <a:t>Fasur</a:t>
                      </a:r>
                      <a:r>
                        <a:rPr lang="es-ES" sz="1400" dirty="0"/>
                        <a:t> Hiram Rodríguez Luna</a:t>
                      </a:r>
                    </a:p>
                  </a:txBody>
                  <a:tcPr anchor="ctr">
                    <a:solidFill>
                      <a:schemeClr val="bg2"/>
                    </a:solidFill>
                  </a:tcPr>
                </a:tc>
                <a:tc>
                  <a:txBody>
                    <a:bodyPr/>
                    <a:lstStyle/>
                    <a:p>
                      <a:pPr algn="just"/>
                      <a:r>
                        <a:rPr lang="es-ES" sz="1400" dirty="0"/>
                        <a:t>En atención a la falta de </a:t>
                      </a:r>
                      <a:r>
                        <a:rPr lang="es-ES" sz="1400" dirty="0" err="1"/>
                        <a:t>solventación</a:t>
                      </a:r>
                      <a:r>
                        <a:rPr lang="es-ES" sz="1400" dirty="0"/>
                        <a:t> a las observaciones determinadas en la Auditoría de seguimiento al 4º Avance de Gestión de la Cuenta Pública 2015 de la Contraloría Interna. Teniendo como resultado un deficiente desempeño en sus funciones, responsabilidades que se resumen en un total de dos (02) observaciones.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 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Jesús Javier Covarrubias Delgado</a:t>
                      </a:r>
                    </a:p>
                  </a:txBody>
                  <a:tcPr anchor="ctr">
                    <a:solidFill>
                      <a:schemeClr val="bg2">
                        <a:lumMod val="90000"/>
                      </a:schemeClr>
                    </a:solidFill>
                  </a:tcPr>
                </a:tc>
                <a:tc>
                  <a:txBody>
                    <a:bodyPr/>
                    <a:lstStyle/>
                    <a:p>
                      <a:pPr algn="just"/>
                      <a:r>
                        <a:rPr lang="es-ES" sz="1400" dirty="0"/>
                        <a:t>En atención a la falta de </a:t>
                      </a:r>
                      <a:r>
                        <a:rPr lang="es-ES" sz="1400" dirty="0" err="1"/>
                        <a:t>solventación</a:t>
                      </a:r>
                      <a:r>
                        <a:rPr lang="es-ES" sz="1400" dirty="0"/>
                        <a:t> a las observaciones determinadas en la Auditoría de seguimiento al 4º Avance de Gestión de la Cuenta Pública 2015 de la Contraloría Interna. Teniendo como resultado un deficiente desempeño en sus funciones, responsabilidades que se resumen en un total de una (01) observaciones.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Félix Picazo Adame</a:t>
                      </a:r>
                    </a:p>
                  </a:txBody>
                  <a:tcPr anchor="ctr">
                    <a:solidFill>
                      <a:schemeClr val="bg2">
                        <a:lumMod val="90000"/>
                      </a:schemeClr>
                    </a:solidFill>
                  </a:tcPr>
                </a:tc>
                <a:tc>
                  <a:txBody>
                    <a:bodyPr/>
                    <a:lstStyle/>
                    <a:p>
                      <a:pPr algn="just"/>
                      <a:r>
                        <a:rPr lang="es-ES" sz="1400" dirty="0"/>
                        <a:t>En atención a que el presidente del Comité Municipal de San Pedro de las Colonias omitió dar el trámite debido al medio de impugnación presentado en diez de junio de 2017, de conformidad con lo establecido al artículo 45 de la Ley de Medios de Impugnación, dado que su desempeño no garantizó los principios de certeza, legalidad, independencia, imparcialidad y objetividad, señalados en el artículo 52 de la Ley de Responsabilidad de los Servidores Públicos Estatales y Municipales del Estado de Coahuila de Zaragoza, así como lo dispuesto en el 404 numeral 1, incisos c), g), j) y k) del Código Electoral para el Estado de Coahuila de Zaragoza, vigente. </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pública</a:t>
                      </a:r>
                    </a:p>
                  </a:txBody>
                  <a:tcPr anchor="ctr">
                    <a:solidFill>
                      <a:schemeClr val="bg2">
                        <a:lumMod val="90000"/>
                      </a:schemeClr>
                    </a:solidFill>
                  </a:tcPr>
                </a:tc>
                <a:extLst>
                  <a:ext uri="{0D108BD9-81ED-4DB2-BD59-A6C34878D82A}">
                    <a16:rowId xmlns:a16="http://schemas.microsoft.com/office/drawing/2014/main" val="1187102400"/>
                  </a:ext>
                </a:extLst>
              </a:tr>
            </a:tbl>
          </a:graphicData>
        </a:graphic>
      </p:graphicFrame>
      <p:sp>
        <p:nvSpPr>
          <p:cNvPr id="8" name="CuadroTexto 7">
            <a:extLst>
              <a:ext uri="{FF2B5EF4-FFF2-40B4-BE49-F238E27FC236}">
                <a16:creationId xmlns:a16="http://schemas.microsoft.com/office/drawing/2014/main" id="{478B825C-F946-4B80-BBA3-69BF3195A103}"/>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2018</a:t>
            </a:r>
          </a:p>
        </p:txBody>
      </p:sp>
      <p:grpSp>
        <p:nvGrpSpPr>
          <p:cNvPr id="2" name="Grupo 1">
            <a:extLst>
              <a:ext uri="{FF2B5EF4-FFF2-40B4-BE49-F238E27FC236}">
                <a16:creationId xmlns:a16="http://schemas.microsoft.com/office/drawing/2014/main" id="{637CBDD3-25CA-C3FC-CB5D-D486BA1E8093}"/>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5D7BCCD9-218B-5CFD-4942-E8EC1E452929}"/>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3EF42329-2CAB-DF7E-C517-64CD357D4BEC}"/>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8257107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marzo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BD5AC1F9-8B9C-6924-3F30-9F2405D970E3}"/>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52E44E9C-2D1C-CFA8-931C-1C2C1A4B18C3}"/>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78DCACD8-B848-D07E-0682-ACE34043F55E}"/>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0155973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abril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B4A65332-D8AA-0074-2F01-513C4B8013A5}"/>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0BE3779D-D24A-F803-E0FC-0CFFEA27E461}"/>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6513782B-5DFB-9D7E-D201-CC190A3A25B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22511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7"/>
            <a:ext cx="10533857" cy="4338432"/>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mayo de 2023, </a:t>
            </a:r>
            <a:r>
              <a:rPr lang="es-MX" dirty="0"/>
              <a:t>se aplicaron dos (2) sanciones administrativas por parte de la Contraloría Interna de este Instituto para los siguientes Ex Servidores Públicos:</a:t>
            </a:r>
          </a:p>
          <a:p>
            <a:pPr marL="180002" algn="just">
              <a:lnSpc>
                <a:spcPct val="150000"/>
              </a:lnSpc>
              <a:spcBef>
                <a:spcPts val="601"/>
              </a:spcBef>
              <a:spcAft>
                <a:spcPts val="601"/>
              </a:spcAft>
              <a:tabLst>
                <a:tab pos="72001" algn="l"/>
              </a:tabLst>
            </a:pPr>
            <a:endParaRPr lang="es-MX" sz="1000" dirty="0"/>
          </a:p>
          <a:p>
            <a:pPr marL="342900" lvl="0" indent="-342900" algn="just">
              <a:lnSpc>
                <a:spcPct val="115000"/>
              </a:lnSpc>
              <a:buFont typeface="Cambria" panose="02040503050406030204" pitchFamily="18" charset="0"/>
              <a:buChar char="-"/>
              <a:tabLst>
                <a:tab pos="457200" algn="l"/>
              </a:tabLst>
            </a:pPr>
            <a:r>
              <a:rPr lang="es-MX" b="1" dirty="0">
                <a:solidFill>
                  <a:srgbClr val="000000"/>
                </a:solidFill>
                <a:effectLst/>
                <a:ea typeface="Calibri" panose="020F0502020204030204" pitchFamily="34" charset="0"/>
                <a:cs typeface="Times New Roman" panose="02020603050405020304" pitchFamily="18" charset="0"/>
              </a:rPr>
              <a:t>C. ALLAN MICHEL PRADO VEGA,</a:t>
            </a:r>
            <a:r>
              <a:rPr lang="es-MX" dirty="0">
                <a:solidFill>
                  <a:srgbClr val="000000"/>
                </a:solidFill>
                <a:effectLst/>
                <a:ea typeface="Calibri" panose="020F0502020204030204" pitchFamily="34" charset="0"/>
                <a:cs typeface="Times New Roman" panose="02020603050405020304" pitchFamily="18" charset="0"/>
              </a:rPr>
              <a:t> con sanción inhabilitación por tres (3) meses.</a:t>
            </a:r>
            <a:endParaRPr lang="es-MX" dirty="0">
              <a:effectLst/>
              <a:ea typeface="Calibri" panose="020F0502020204030204" pitchFamily="34" charset="0"/>
              <a:cs typeface="Times New Roman" panose="02020603050405020304" pitchFamily="18" charset="0"/>
            </a:endParaRPr>
          </a:p>
          <a:p>
            <a:pPr marL="457200" algn="just">
              <a:lnSpc>
                <a:spcPct val="115000"/>
              </a:lnSpc>
            </a:pPr>
            <a:r>
              <a:rPr lang="es-MX" dirty="0">
                <a:solidFill>
                  <a:srgbClr val="000000"/>
                </a:solidFill>
                <a:effectLst/>
                <a:ea typeface="Calibri" panose="020F0502020204030204" pitchFamily="34" charset="0"/>
                <a:cs typeface="Times New Roman" panose="02020603050405020304" pitchFamily="18" charset="0"/>
              </a:rPr>
              <a:t> </a:t>
            </a:r>
            <a:endParaRPr lang="es-MX" dirty="0">
              <a:effectLst/>
              <a:ea typeface="Calibri" panose="020F0502020204030204" pitchFamily="34" charset="0"/>
              <a:cs typeface="Times New Roman" panose="02020603050405020304" pitchFamily="18" charset="0"/>
            </a:endParaRPr>
          </a:p>
          <a:p>
            <a:pPr marL="342900" lvl="0" indent="-342900" algn="just">
              <a:lnSpc>
                <a:spcPct val="115000"/>
              </a:lnSpc>
              <a:buFont typeface="Cambria" panose="02040503050406030204" pitchFamily="18" charset="0"/>
              <a:buChar char="-"/>
              <a:tabLst>
                <a:tab pos="457200" algn="l"/>
              </a:tabLst>
            </a:pPr>
            <a:r>
              <a:rPr lang="es-MX" b="1" dirty="0">
                <a:solidFill>
                  <a:srgbClr val="000000"/>
                </a:solidFill>
                <a:effectLst/>
                <a:ea typeface="Calibri" panose="020F0502020204030204" pitchFamily="34" charset="0"/>
                <a:cs typeface="Times New Roman" panose="02020603050405020304" pitchFamily="18" charset="0"/>
              </a:rPr>
              <a:t>C. MARTHA LETICIA MARQUEZ ESTRADA,</a:t>
            </a:r>
            <a:r>
              <a:rPr lang="es-MX" dirty="0">
                <a:solidFill>
                  <a:srgbClr val="000000"/>
                </a:solidFill>
                <a:effectLst/>
                <a:ea typeface="Calibri" panose="020F0502020204030204" pitchFamily="34" charset="0"/>
                <a:cs typeface="Times New Roman" panose="02020603050405020304" pitchFamily="18" charset="0"/>
              </a:rPr>
              <a:t> con sanción inhabilitación por tres (3) meses.</a:t>
            </a:r>
            <a:endParaRPr lang="es-MX" dirty="0">
              <a:effectLst/>
              <a:ea typeface="Calibri" panose="020F0502020204030204" pitchFamily="34" charset="0"/>
              <a:cs typeface="Times New Roman" panose="02020603050405020304" pitchFamily="18" charset="0"/>
            </a:endParaRPr>
          </a:p>
          <a:p>
            <a:pPr marL="180002" algn="just">
              <a:lnSpc>
                <a:spcPct val="150000"/>
              </a:lnSpc>
              <a:spcBef>
                <a:spcPts val="601"/>
              </a:spcBef>
              <a:spcAft>
                <a:spcPts val="601"/>
              </a:spcAft>
              <a:tabLst>
                <a:tab pos="72001" algn="l"/>
              </a:tabLst>
            </a:pPr>
            <a:endParaRPr lang="es-MX" dirty="0"/>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59EE6208-1D27-B397-872B-43E8E092F951}"/>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5D77ED20-72EE-816A-755F-7D0519AABA0B}"/>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B3AEEBF1-1808-DB4C-86EB-D1733461807B}"/>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646780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junio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11" name="Grupo 10">
            <a:extLst>
              <a:ext uri="{FF2B5EF4-FFF2-40B4-BE49-F238E27FC236}">
                <a16:creationId xmlns:a16="http://schemas.microsoft.com/office/drawing/2014/main" id="{DE4A5768-A7D2-3646-89C4-E69BCDF76087}"/>
              </a:ext>
            </a:extLst>
          </p:cNvPr>
          <p:cNvGrpSpPr/>
          <p:nvPr/>
        </p:nvGrpSpPr>
        <p:grpSpPr>
          <a:xfrm>
            <a:off x="8739841" y="255441"/>
            <a:ext cx="3463769" cy="2008687"/>
            <a:chOff x="7820286" y="994753"/>
            <a:chExt cx="5658866" cy="909337"/>
          </a:xfrm>
        </p:grpSpPr>
        <p:sp>
          <p:nvSpPr>
            <p:cNvPr id="12" name="Rectángulo 11">
              <a:extLst>
                <a:ext uri="{FF2B5EF4-FFF2-40B4-BE49-F238E27FC236}">
                  <a16:creationId xmlns:a16="http://schemas.microsoft.com/office/drawing/2014/main" id="{9FA07C4A-9E55-8AF5-E38A-DE9473738442}"/>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3" name="Rectángulo 12">
              <a:extLst>
                <a:ext uri="{FF2B5EF4-FFF2-40B4-BE49-F238E27FC236}">
                  <a16:creationId xmlns:a16="http://schemas.microsoft.com/office/drawing/2014/main" id="{0F1F5EF9-CFC2-8F70-1592-7CE962DAA9E5}"/>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5124413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julio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B3427D28-6501-B7DC-CF15-9F9637CD8310}"/>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01089F29-A08F-9B59-91D0-31A316409582}"/>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ACD40555-FE37-A93C-F38C-D0362D8727FD}"/>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0888946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7"/>
            <a:ext cx="10533857" cy="4338432"/>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Agosto de 2023, </a:t>
            </a:r>
            <a:r>
              <a:rPr lang="es-MX" dirty="0"/>
              <a:t>se aplicó una (1) sanción administrativa por parte de la Contraloría Interna de este Instituto para la siguiente Ex Servidora Pública:</a:t>
            </a:r>
          </a:p>
          <a:p>
            <a:pPr marL="180002" algn="just">
              <a:lnSpc>
                <a:spcPct val="150000"/>
              </a:lnSpc>
              <a:spcBef>
                <a:spcPts val="601"/>
              </a:spcBef>
              <a:spcAft>
                <a:spcPts val="601"/>
              </a:spcAft>
              <a:tabLst>
                <a:tab pos="72001" algn="l"/>
              </a:tabLst>
            </a:pPr>
            <a:endParaRPr lang="es-MX" sz="1000" dirty="0"/>
          </a:p>
          <a:p>
            <a:pPr marL="342900" lvl="0" indent="-342900" algn="just">
              <a:lnSpc>
                <a:spcPct val="115000"/>
              </a:lnSpc>
              <a:buFont typeface="Cambria" panose="02040503050406030204" pitchFamily="18" charset="0"/>
              <a:buChar char="-"/>
              <a:tabLst>
                <a:tab pos="457200" algn="l"/>
              </a:tabLst>
            </a:pPr>
            <a:r>
              <a:rPr lang="es-MX" b="1" dirty="0">
                <a:solidFill>
                  <a:srgbClr val="000000"/>
                </a:solidFill>
                <a:effectLst/>
                <a:ea typeface="Calibri" panose="020F0502020204030204" pitchFamily="34" charset="0"/>
                <a:cs typeface="Times New Roman" panose="02020603050405020304" pitchFamily="18" charset="0"/>
              </a:rPr>
              <a:t>C. </a:t>
            </a:r>
            <a:r>
              <a:rPr lang="es-MX" b="1" dirty="0">
                <a:solidFill>
                  <a:srgbClr val="000000"/>
                </a:solidFill>
                <a:ea typeface="Calibri" panose="020F0502020204030204" pitchFamily="34" charset="0"/>
                <a:cs typeface="Times New Roman" panose="02020603050405020304" pitchFamily="18" charset="0"/>
              </a:rPr>
              <a:t>LILIANA DE JESÚS SALDAÑA DE LA CRUZ</a:t>
            </a:r>
            <a:r>
              <a:rPr lang="es-MX" b="1" dirty="0">
                <a:solidFill>
                  <a:srgbClr val="000000"/>
                </a:solidFill>
                <a:effectLst/>
                <a:ea typeface="Calibri" panose="020F0502020204030204" pitchFamily="34" charset="0"/>
                <a:cs typeface="Times New Roman" panose="02020603050405020304" pitchFamily="18" charset="0"/>
              </a:rPr>
              <a:t>,</a:t>
            </a:r>
            <a:r>
              <a:rPr lang="es-MX" dirty="0">
                <a:solidFill>
                  <a:srgbClr val="000000"/>
                </a:solidFill>
                <a:effectLst/>
                <a:ea typeface="Calibri" panose="020F0502020204030204" pitchFamily="34" charset="0"/>
                <a:cs typeface="Times New Roman" panose="02020603050405020304" pitchFamily="18" charset="0"/>
              </a:rPr>
              <a:t> la cual sustentaba el puesto de Consejera Presidenta del Comité Municipal de Frontera, Coahuila de Zaragoza, en el Proceso Electoral 2021, con sanción </a:t>
            </a:r>
            <a:r>
              <a:rPr lang="es-MX" b="1" dirty="0">
                <a:solidFill>
                  <a:srgbClr val="000000"/>
                </a:solidFill>
                <a:effectLst/>
                <a:ea typeface="Calibri" panose="020F0502020204030204" pitchFamily="34" charset="0"/>
                <a:cs typeface="Times New Roman" panose="02020603050405020304" pitchFamily="18" charset="0"/>
              </a:rPr>
              <a:t>Amonestación Pública.</a:t>
            </a:r>
            <a:endParaRPr lang="es-MX" b="1" dirty="0">
              <a:effectLst/>
              <a:ea typeface="Calibri" panose="020F0502020204030204" pitchFamily="34" charset="0"/>
              <a:cs typeface="Times New Roman" panose="02020603050405020304" pitchFamily="18" charset="0"/>
            </a:endParaRP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13EBC323-0A79-3E33-9217-0BD445104B8E}"/>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AD1CC792-9C49-069E-0C32-7C63AABA5AAD}"/>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29A53718-1C58-53FB-B1BA-CCA3BEB43EB5}"/>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2970745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Septiembre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0EA647C4-CA50-27A7-F513-A03FF4EDEA9D}"/>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76BC0D7F-A5AB-9564-CC24-1C3A2F70440A}"/>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45CE43C2-CD27-4963-3AB2-966D70720ED1}"/>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6197359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Octubre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D34B548B-CA34-CFC3-9578-2D38F62A5273}"/>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3F2E40FC-6B22-3C23-0ABE-07F7CD525BEA}"/>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8B299082-EFC3-AF02-8073-7A33382B632B}"/>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4383479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Noviembre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D2A95170-5CC4-D62E-9206-6E708277E8C6}"/>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D31473EE-6533-84AD-50A5-09254B9FD1F6}"/>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0BF625AB-C558-3BD7-F0E4-5FFD87DB99AE}"/>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2546489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Diciembre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A8428853-DA51-0A19-75D6-E671A07173EB}"/>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82F7AA1E-CF22-BD71-19C3-3625326C4F7D}"/>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55412730-1FAC-A903-8B37-B6DCE046F834}"/>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4028455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063070709"/>
              </p:ext>
            </p:extLst>
          </p:nvPr>
        </p:nvGraphicFramePr>
        <p:xfrm>
          <a:off x="610973" y="2232816"/>
          <a:ext cx="10970056" cy="4236720"/>
        </p:xfrm>
        <a:graphic>
          <a:graphicData uri="http://schemas.openxmlformats.org/drawingml/2006/table">
            <a:tbl>
              <a:tblPr firstRow="1" bandRow="1">
                <a:tableStyleId>{5C22544A-7EE6-4342-B048-85BDC9FD1C3A}</a:tableStyleId>
              </a:tblPr>
              <a:tblGrid>
                <a:gridCol w="1349368">
                  <a:extLst>
                    <a:ext uri="{9D8B030D-6E8A-4147-A177-3AD203B41FA5}">
                      <a16:colId xmlns:a16="http://schemas.microsoft.com/office/drawing/2014/main" val="3815405295"/>
                    </a:ext>
                  </a:extLst>
                </a:gridCol>
                <a:gridCol w="6592143">
                  <a:extLst>
                    <a:ext uri="{9D8B030D-6E8A-4147-A177-3AD203B41FA5}">
                      <a16:colId xmlns:a16="http://schemas.microsoft.com/office/drawing/2014/main" val="1609311639"/>
                    </a:ext>
                  </a:extLst>
                </a:gridCol>
                <a:gridCol w="1567968">
                  <a:extLst>
                    <a:ext uri="{9D8B030D-6E8A-4147-A177-3AD203B41FA5}">
                      <a16:colId xmlns:a16="http://schemas.microsoft.com/office/drawing/2014/main" val="3091896015"/>
                    </a:ext>
                  </a:extLst>
                </a:gridCol>
                <a:gridCol w="1460577">
                  <a:extLst>
                    <a:ext uri="{9D8B030D-6E8A-4147-A177-3AD203B41FA5}">
                      <a16:colId xmlns:a16="http://schemas.microsoft.com/office/drawing/2014/main" val="3243898174"/>
                    </a:ext>
                  </a:extLst>
                </a:gridCol>
              </a:tblGrid>
              <a:tr h="355706">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err="1"/>
                        <a:t>Fasur</a:t>
                      </a:r>
                      <a:r>
                        <a:rPr lang="es-ES" sz="1400" dirty="0"/>
                        <a:t> Hiram Rodríguez Luna</a:t>
                      </a:r>
                    </a:p>
                  </a:txBody>
                  <a:tcPr anchor="ctr">
                    <a:solidFill>
                      <a:schemeClr val="bg2"/>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 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Victoria Araceli Sánchez Valdés</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pública</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Jesús Javier Covarrubias Delgado</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pública</a:t>
                      </a:r>
                    </a:p>
                  </a:txBody>
                  <a:tcPr anchor="ctr">
                    <a:solidFill>
                      <a:schemeClr val="bg2">
                        <a:lumMod val="90000"/>
                      </a:schemeClr>
                    </a:solidFill>
                  </a:tcPr>
                </a:tc>
                <a:extLst>
                  <a:ext uri="{0D108BD9-81ED-4DB2-BD59-A6C34878D82A}">
                    <a16:rowId xmlns:a16="http://schemas.microsoft.com/office/drawing/2014/main" val="1187102400"/>
                  </a:ext>
                </a:extLst>
              </a:tr>
              <a:tr h="372922">
                <a:tc>
                  <a:txBody>
                    <a:bodyPr/>
                    <a:lstStyle/>
                    <a:p>
                      <a:pPr algn="ctr"/>
                      <a:r>
                        <a:rPr lang="es-ES" sz="1400" dirty="0"/>
                        <a:t>*********</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privada</a:t>
                      </a:r>
                    </a:p>
                  </a:txBody>
                  <a:tcPr anchor="ctr">
                    <a:solidFill>
                      <a:schemeClr val="bg2">
                        <a:lumMod val="90000"/>
                      </a:schemeClr>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400" dirty="0"/>
                        <a:t>*********</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2" name="CuadroTexto 1">
            <a:extLst>
              <a:ext uri="{FF2B5EF4-FFF2-40B4-BE49-F238E27FC236}">
                <a16:creationId xmlns:a16="http://schemas.microsoft.com/office/drawing/2014/main" id="{5EEB2B06-6CF6-4BB9-A022-B0D2198C14B5}"/>
              </a:ext>
            </a:extLst>
          </p:cNvPr>
          <p:cNvSpPr txBox="1"/>
          <p:nvPr/>
        </p:nvSpPr>
        <p:spPr>
          <a:xfrm>
            <a:off x="2180668" y="1609658"/>
            <a:ext cx="7830663" cy="369332"/>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Durante el año 2019, únicamente se aplicaron sanciones en el mes de septiembre</a:t>
            </a:r>
          </a:p>
        </p:txBody>
      </p:sp>
      <p:sp>
        <p:nvSpPr>
          <p:cNvPr id="8" name="CuadroTexto 7">
            <a:extLst>
              <a:ext uri="{FF2B5EF4-FFF2-40B4-BE49-F238E27FC236}">
                <a16:creationId xmlns:a16="http://schemas.microsoft.com/office/drawing/2014/main" id="{B1B39EAB-DCB3-4304-85D4-61105F68C5B0}"/>
              </a:ext>
            </a:extLst>
          </p:cNvPr>
          <p:cNvSpPr txBox="1"/>
          <p:nvPr/>
        </p:nvSpPr>
        <p:spPr>
          <a:xfrm>
            <a:off x="610972" y="6500313"/>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sp>
        <p:nvSpPr>
          <p:cNvPr id="10" name="CuadroTexto 9">
            <a:extLst>
              <a:ext uri="{FF2B5EF4-FFF2-40B4-BE49-F238E27FC236}">
                <a16:creationId xmlns:a16="http://schemas.microsoft.com/office/drawing/2014/main" id="{80428637-42B1-4CAA-A213-72789D37FB13}"/>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2019</a:t>
            </a:r>
          </a:p>
        </p:txBody>
      </p:sp>
      <p:grpSp>
        <p:nvGrpSpPr>
          <p:cNvPr id="3" name="Grupo 2">
            <a:extLst>
              <a:ext uri="{FF2B5EF4-FFF2-40B4-BE49-F238E27FC236}">
                <a16:creationId xmlns:a16="http://schemas.microsoft.com/office/drawing/2014/main" id="{3842DAED-D393-404D-AA94-92F43F0B24C7}"/>
              </a:ext>
            </a:extLst>
          </p:cNvPr>
          <p:cNvGrpSpPr/>
          <p:nvPr/>
        </p:nvGrpSpPr>
        <p:grpSpPr>
          <a:xfrm>
            <a:off x="8798780" y="117917"/>
            <a:ext cx="3498971" cy="1997055"/>
            <a:chOff x="7820286" y="994753"/>
            <a:chExt cx="4866831" cy="712636"/>
          </a:xfrm>
        </p:grpSpPr>
        <p:sp>
          <p:nvSpPr>
            <p:cNvPr id="11" name="Rectángulo 10">
              <a:extLst>
                <a:ext uri="{FF2B5EF4-FFF2-40B4-BE49-F238E27FC236}">
                  <a16:creationId xmlns:a16="http://schemas.microsoft.com/office/drawing/2014/main" id="{FD141005-1EBA-2886-5DC7-1853B860FDF9}"/>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2" name="Rectángulo 11">
              <a:extLst>
                <a:ext uri="{FF2B5EF4-FFF2-40B4-BE49-F238E27FC236}">
                  <a16:creationId xmlns:a16="http://schemas.microsoft.com/office/drawing/2014/main" id="{9E35F7AE-0AEE-E554-C133-F64D88A981EF}"/>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12588656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de 2024,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4FE743FA-A2D3-0EEC-D5AA-EDA64EE68DC5}"/>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4BE5FF9A-ECFD-ED96-5D5F-AEF9344377F6}"/>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CAAE5802-2851-8066-B773-5F930F108705}"/>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6959079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dirty="0">
                <a:solidFill>
                  <a:srgbClr val="A963A9"/>
                </a:solidFill>
              </a:rPr>
              <a:t>Febrero de 2024,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F5C1DC3A-EF25-07FA-DEE7-A8CF53675040}"/>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41F5742E-DD9A-578F-6B7F-1BB1DE0B0830}"/>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B37B758C-BCA0-1B37-B42B-9FF6585E9BB1}"/>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5362614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ángulo 14">
            <a:extLst>
              <a:ext uri="{FF2B5EF4-FFF2-40B4-BE49-F238E27FC236}">
                <a16:creationId xmlns:a16="http://schemas.microsoft.com/office/drawing/2014/main" id="{24FAC84A-EE25-F6F6-D5EB-802E3E9AEFC9}"/>
              </a:ext>
            </a:extLst>
          </p:cNvPr>
          <p:cNvSpPr/>
          <p:nvPr/>
        </p:nvSpPr>
        <p:spPr>
          <a:xfrm>
            <a:off x="610972" y="255441"/>
            <a:ext cx="3210401" cy="1169553"/>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15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6" name="Tabla 15">
            <a:extLst>
              <a:ext uri="{FF2B5EF4-FFF2-40B4-BE49-F238E27FC236}">
                <a16:creationId xmlns:a16="http://schemas.microsoft.com/office/drawing/2014/main" id="{4357CD6F-A91B-78AC-9B19-3B6C0660416F}"/>
              </a:ext>
            </a:extLst>
          </p:cNvPr>
          <p:cNvGraphicFramePr>
            <a:graphicFrameLocks noGrp="1"/>
          </p:cNvGraphicFramePr>
          <p:nvPr>
            <p:extLst>
              <p:ext uri="{D42A27DB-BD31-4B8C-83A1-F6EECF244321}">
                <p14:modId xmlns:p14="http://schemas.microsoft.com/office/powerpoint/2010/main" val="2167317315"/>
              </p:ext>
            </p:extLst>
          </p:nvPr>
        </p:nvGraphicFramePr>
        <p:xfrm>
          <a:off x="521728" y="1362843"/>
          <a:ext cx="11170210" cy="5420824"/>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28837">
                  <a:extLst>
                    <a:ext uri="{9D8B030D-6E8A-4147-A177-3AD203B41FA5}">
                      <a16:colId xmlns:a16="http://schemas.microsoft.com/office/drawing/2014/main" val="203957414"/>
                    </a:ext>
                  </a:extLst>
                </a:gridCol>
                <a:gridCol w="3557588">
                  <a:extLst>
                    <a:ext uri="{9D8B030D-6E8A-4147-A177-3AD203B41FA5}">
                      <a16:colId xmlns:a16="http://schemas.microsoft.com/office/drawing/2014/main" val="2162176112"/>
                    </a:ext>
                  </a:extLst>
                </a:gridCol>
                <a:gridCol w="3665817">
                  <a:extLst>
                    <a:ext uri="{9D8B030D-6E8A-4147-A177-3AD203B41FA5}">
                      <a16:colId xmlns:a16="http://schemas.microsoft.com/office/drawing/2014/main" val="1793552894"/>
                    </a:ext>
                  </a:extLst>
                </a:gridCol>
              </a:tblGrid>
              <a:tr h="1018686">
                <a:tc>
                  <a:txBody>
                    <a:bodyPr/>
                    <a:lstStyle/>
                    <a:p>
                      <a:pPr algn="ctr"/>
                      <a:r>
                        <a:rPr lang="es-ES" sz="1400" dirty="0">
                          <a:latin typeface="+mn-lt"/>
                        </a:rPr>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400" dirty="0">
                          <a:latin typeface="+mn-lt"/>
                        </a:rPr>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400" dirty="0">
                          <a:latin typeface="+mn-lt"/>
                        </a:rPr>
                        <a:t>Disposición</a:t>
                      </a:r>
                    </a:p>
                  </a:txBody>
                  <a:tcPr anchor="ctr">
                    <a:solidFill>
                      <a:srgbClr val="9059A1"/>
                    </a:solidFill>
                  </a:tcPr>
                </a:tc>
                <a:tc>
                  <a:txBody>
                    <a:bodyPr/>
                    <a:lstStyle/>
                    <a:p>
                      <a:pPr algn="ctr"/>
                      <a:r>
                        <a:rPr lang="es-ES" sz="1400" dirty="0">
                          <a:latin typeface="+mn-lt"/>
                        </a:rPr>
                        <a:t>Sanción</a:t>
                      </a:r>
                    </a:p>
                  </a:txBody>
                  <a:tcPr anchor="ctr">
                    <a:solidFill>
                      <a:srgbClr val="9059A1"/>
                    </a:solidFill>
                  </a:tcPr>
                </a:tc>
                <a:extLst>
                  <a:ext uri="{0D108BD9-81ED-4DB2-BD59-A6C34878D82A}">
                    <a16:rowId xmlns:a16="http://schemas.microsoft.com/office/drawing/2014/main" val="3261022819"/>
                  </a:ext>
                </a:extLst>
              </a:tr>
              <a:tr h="3944625">
                <a:tc>
                  <a:txBody>
                    <a:bodyPr/>
                    <a:lstStyle/>
                    <a:p>
                      <a:pPr algn="ctr">
                        <a:lnSpc>
                          <a:spcPct val="115000"/>
                        </a:lnSpc>
                        <a:spcAft>
                          <a:spcPts val="0"/>
                        </a:spcAft>
                      </a:pPr>
                      <a:r>
                        <a:rPr lang="es-MX" sz="1400" dirty="0" err="1">
                          <a:effectLst/>
                          <a:latin typeface="+mn-lt"/>
                          <a:ea typeface="Calibri" panose="020F0502020204030204" pitchFamily="34" charset="0"/>
                          <a:cs typeface="Times New Roman" panose="02020603050405020304" pitchFamily="18" charset="0"/>
                        </a:rPr>
                        <a:t>Fasur</a:t>
                      </a:r>
                      <a:r>
                        <a:rPr lang="es-MX" sz="1400" dirty="0">
                          <a:effectLst/>
                          <a:latin typeface="+mn-lt"/>
                          <a:ea typeface="Calibri" panose="020F0502020204030204" pitchFamily="34" charset="0"/>
                          <a:cs typeface="Times New Roman" panose="02020603050405020304" pitchFamily="18" charset="0"/>
                        </a:rPr>
                        <a:t> Hiram Rodríguez Luna</a:t>
                      </a:r>
                    </a:p>
                  </a:txBody>
                  <a:tcPr marL="68580" marR="68580" marT="0" marB="0" anchor="ctr">
                    <a:solidFill>
                      <a:schemeClr val="bg2">
                        <a:lumMod val="90000"/>
                      </a:schemeClr>
                    </a:solidFill>
                  </a:tcPr>
                </a:tc>
                <a:tc>
                  <a:txBody>
                    <a:bodyPr/>
                    <a:lstStyle/>
                    <a:p>
                      <a:pPr marL="0" marR="0" lvl="0" indent="0" algn="just" defTabSz="914411" rtl="0" eaLnBrk="1" fontAlgn="auto" latinLnBrk="0" hangingPunct="1">
                        <a:lnSpc>
                          <a:spcPct val="115000"/>
                        </a:lnSpc>
                        <a:spcBef>
                          <a:spcPts val="0"/>
                        </a:spcBef>
                        <a:spcAft>
                          <a:spcPts val="0"/>
                        </a:spcAft>
                        <a:buClrTx/>
                        <a:buSzTx/>
                        <a:buFontTx/>
                        <a:buNone/>
                        <a:tabLst/>
                        <a:defRPr/>
                      </a:pPr>
                      <a:r>
                        <a:rPr lang="es-MX" sz="1400" kern="1200" noProof="0" dirty="0">
                          <a:solidFill>
                            <a:schemeClr val="dk1"/>
                          </a:solidFill>
                          <a:effectLst/>
                          <a:latin typeface="+mn-lt"/>
                          <a:ea typeface="+mn-ea"/>
                          <a:cs typeface="+mn-cs"/>
                        </a:rPr>
                        <a:t>Acciones u omisiones practicadas en la </a:t>
                      </a:r>
                      <a:r>
                        <a:rPr lang="es-MX" sz="1400" b="0" kern="1200" noProof="0" dirty="0">
                          <a:solidFill>
                            <a:schemeClr val="dk1"/>
                          </a:solidFill>
                          <a:effectLst/>
                          <a:latin typeface="+mn-lt"/>
                          <a:ea typeface="+mn-ea"/>
                          <a:cs typeface="+mn-cs"/>
                        </a:rPr>
                        <a:t>Auditoría Integral a las Operaciones del 2do Trimestre del 2020 de este Instituto Electoral de Coahuila, donde se concluye que no se solventan veinticinco (25) de las veintiocho (28) observaciones, elaborada por el Área </a:t>
                      </a:r>
                      <a:r>
                        <a:rPr lang="es-MX" sz="1400" kern="1200" noProof="0" dirty="0">
                          <a:solidFill>
                            <a:schemeClr val="dk1"/>
                          </a:solidFill>
                          <a:effectLst/>
                          <a:latin typeface="+mn-lt"/>
                          <a:ea typeface="+mn-ea"/>
                          <a:cs typeface="+mn-cs"/>
                        </a:rPr>
                        <a:t>de Auditoría de la Contraloría Interna, Órgano Interno de Control.</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pPr>
                      <a:endParaRPr lang="es-MX" sz="1400" dirty="0">
                        <a:effectLst/>
                        <a:latin typeface="+mn-lt"/>
                        <a:ea typeface="Calibri" panose="020F0502020204030204" pitchFamily="34" charset="0"/>
                        <a:cs typeface="Times New Roman" panose="02020603050405020304" pitchFamily="18" charset="0"/>
                      </a:endParaRPr>
                    </a:p>
                    <a:p>
                      <a:pPr algn="just">
                        <a:lnSpc>
                          <a:spcPct val="115000"/>
                        </a:lnSpc>
                      </a:pPr>
                      <a:r>
                        <a:rPr lang="es-MX" sz="1400" dirty="0">
                          <a:effectLst/>
                          <a:latin typeface="+mn-lt"/>
                          <a:ea typeface="Calibri" panose="020F0502020204030204" pitchFamily="34" charset="0"/>
                          <a:cs typeface="Times New Roman" panose="02020603050405020304" pitchFamily="18" charset="0"/>
                        </a:rPr>
                        <a:t>Artículos </a:t>
                      </a:r>
                      <a:r>
                        <a:rPr lang="es-MX" sz="1400" dirty="0">
                          <a:solidFill>
                            <a:srgbClr val="000000"/>
                          </a:solidFill>
                          <a:effectLst/>
                          <a:latin typeface="+mn-lt"/>
                          <a:ea typeface="Calibri" panose="020F0502020204030204" pitchFamily="34" charset="0"/>
                          <a:cs typeface="Times New Roman" panose="02020603050405020304" pitchFamily="18" charset="0"/>
                        </a:rPr>
                        <a:t>7 fracciones I, III, VI</a:t>
                      </a:r>
                      <a:r>
                        <a:rPr lang="es-MX" sz="1400" dirty="0">
                          <a:effectLst/>
                          <a:latin typeface="+mn-lt"/>
                          <a:ea typeface="Calibri" panose="020F0502020204030204" pitchFamily="34" charset="0"/>
                          <a:cs typeface="Arial" panose="020B0604020202020204" pitchFamily="34" charset="0"/>
                        </a:rPr>
                        <a:t> de la</a:t>
                      </a:r>
                      <a:r>
                        <a:rPr lang="es-MX" sz="1400" b="1" dirty="0">
                          <a:effectLst/>
                          <a:latin typeface="+mn-lt"/>
                          <a:ea typeface="Calibri" panose="020F0502020204030204" pitchFamily="34" charset="0"/>
                          <a:cs typeface="Arial" panose="020B0604020202020204" pitchFamily="34" charset="0"/>
                        </a:rPr>
                        <a:t> </a:t>
                      </a:r>
                      <a:r>
                        <a:rPr lang="es-MX" sz="1400" dirty="0">
                          <a:effectLst/>
                          <a:latin typeface="+mn-lt"/>
                          <a:ea typeface="Calibri" panose="020F0502020204030204" pitchFamily="34" charset="0"/>
                          <a:cs typeface="Arial" panose="020B0604020202020204" pitchFamily="34" charset="0"/>
                        </a:rPr>
                        <a:t>Ley General de Responsabilidades Administrativas, artículo 66-A fracciones I y VI de la </a:t>
                      </a:r>
                      <a:r>
                        <a:rPr lang="es-MX" sz="1400" dirty="0">
                          <a:effectLst/>
                          <a:latin typeface="+mn-lt"/>
                          <a:ea typeface="Calibri" panose="020F0502020204030204" pitchFamily="34" charset="0"/>
                          <a:cs typeface="Times New Roman" panose="02020603050405020304" pitchFamily="18" charset="0"/>
                        </a:rPr>
                        <a:t>Ley de Adquisiciones, Arrendamientos y Contratación de Servicios para el Estado de Coahuila,</a:t>
                      </a:r>
                      <a:r>
                        <a:rPr lang="es-MX" sz="140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42 y 43 de la Ley General de Contabilidad Gubernamental, los puntos 4 y 5 de los </a:t>
                      </a:r>
                      <a:r>
                        <a:rPr lang="es-MX" sz="1400" dirty="0">
                          <a:effectLst/>
                          <a:latin typeface="+mn-lt"/>
                          <a:ea typeface="Calibri" panose="020F0502020204030204" pitchFamily="34" charset="0"/>
                          <a:cs typeface="Times New Roman" panose="02020603050405020304" pitchFamily="18" charset="0"/>
                        </a:rPr>
                        <a:t>Postulados Básicos de Contabilidad Gubernamental, emitidos por el CONAC, articulo 9 de la </a:t>
                      </a:r>
                      <a:r>
                        <a:rPr lang="es-MX" sz="1400" dirty="0">
                          <a:effectLst/>
                          <a:latin typeface="+mn-lt"/>
                          <a:ea typeface="Calibri" panose="020F0502020204030204" pitchFamily="34" charset="0"/>
                          <a:cs typeface="Arial" panose="020B0604020202020204" pitchFamily="34" charset="0"/>
                        </a:rPr>
                        <a:t>Ley de Rendición de Cuentas y Fiscalización Superior del Estado de Coahuila de Zaragoza y articulo 43 en sus fracciones VII y XXI del Reglamento Interior del Instituto Electoral de Coahuila.</a:t>
                      </a:r>
                    </a:p>
                    <a:p>
                      <a:pPr algn="just">
                        <a:lnSpc>
                          <a:spcPct val="115000"/>
                        </a:lnSpc>
                      </a:pPr>
                      <a:endParaRPr lang="es-MX" sz="1400" dirty="0">
                        <a:effectLst/>
                        <a:latin typeface="+mn-lt"/>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lgn="just">
                        <a:lnSpc>
                          <a:spcPct val="115000"/>
                        </a:lnSpc>
                        <a:spcAft>
                          <a:spcPts val="0"/>
                        </a:spcAft>
                      </a:pPr>
                      <a:r>
                        <a:rPr lang="es-MX" sz="1400" kern="1200" noProof="0" dirty="0">
                          <a:solidFill>
                            <a:schemeClr val="dk1"/>
                          </a:solidFill>
                          <a:effectLst/>
                          <a:latin typeface="+mn-lt"/>
                          <a:ea typeface="+mn-ea"/>
                          <a:cs typeface="+mn-cs"/>
                        </a:rPr>
                        <a:t>Inhabilitación temporal para desempeñar empleos, cargos o comisiones en el servicio publico y para participar en adquisiciones, arrendamiento, servicios u obras publicas por un periodo de tres (03) meses.</a:t>
                      </a:r>
                    </a:p>
                    <a:p>
                      <a:pPr algn="just">
                        <a:lnSpc>
                          <a:spcPct val="115000"/>
                        </a:lnSpc>
                        <a:spcAft>
                          <a:spcPts val="0"/>
                        </a:spcAft>
                      </a:pPr>
                      <a:endParaRPr lang="es-MX" sz="1400" kern="1200" noProof="0" dirty="0">
                        <a:solidFill>
                          <a:schemeClr val="dk1"/>
                        </a:solidFill>
                        <a:effectLst/>
                        <a:latin typeface="+mn-lt"/>
                        <a:ea typeface="+mn-ea"/>
                        <a:cs typeface="+mn-cs"/>
                      </a:endParaRPr>
                    </a:p>
                    <a:p>
                      <a:pPr algn="just">
                        <a:lnSpc>
                          <a:spcPct val="115000"/>
                        </a:lnSpc>
                        <a:spcAft>
                          <a:spcPts val="0"/>
                        </a:spcAft>
                      </a:pPr>
                      <a:r>
                        <a:rPr lang="es-MX" sz="1400" kern="1200" noProof="0" dirty="0">
                          <a:solidFill>
                            <a:schemeClr val="dk1"/>
                          </a:solidFill>
                          <a:effectLst/>
                          <a:latin typeface="+mn-lt"/>
                          <a:ea typeface="+mn-ea"/>
                          <a:cs typeface="+mn-cs"/>
                        </a:rPr>
                        <a:t>Acuerdo de Ejecutoriedad con fecha 29 de Marzo de 2024 por lo que con posterioridad se realizarán los trámites ante la Secretaría de Fiscalización y Rendición de Cuentas de Coahuila para dejar firme dicha inhabilitación.</a:t>
                      </a:r>
                    </a:p>
                  </a:txBody>
                  <a:tcPr marL="68580" marR="68580" marT="0" marB="0" anchor="ctr">
                    <a:solidFill>
                      <a:schemeClr val="bg2">
                        <a:lumMod val="90000"/>
                      </a:schemeClr>
                    </a:solidFill>
                  </a:tcPr>
                </a:tc>
                <a:extLst>
                  <a:ext uri="{0D108BD9-81ED-4DB2-BD59-A6C34878D82A}">
                    <a16:rowId xmlns:a16="http://schemas.microsoft.com/office/drawing/2014/main" val="1034361623"/>
                  </a:ext>
                </a:extLst>
              </a:tr>
            </a:tbl>
          </a:graphicData>
        </a:graphic>
      </p:graphicFrame>
      <p:sp>
        <p:nvSpPr>
          <p:cNvPr id="17" name="CuadroTexto 16">
            <a:extLst>
              <a:ext uri="{FF2B5EF4-FFF2-40B4-BE49-F238E27FC236}">
                <a16:creationId xmlns:a16="http://schemas.microsoft.com/office/drawing/2014/main" id="{C3DA02E0-65BF-42F9-339E-A347F6DAE4E1}"/>
              </a:ext>
            </a:extLst>
          </p:cNvPr>
          <p:cNvSpPr txBox="1"/>
          <p:nvPr/>
        </p:nvSpPr>
        <p:spPr>
          <a:xfrm>
            <a:off x="4085223" y="250765"/>
            <a:ext cx="3521412" cy="707886"/>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000" dirty="0"/>
              <a:t>Sanciones aplicadas en el mes de </a:t>
            </a:r>
            <a:r>
              <a:rPr lang="es-MX" sz="2000" b="1" dirty="0">
                <a:solidFill>
                  <a:srgbClr val="7030A0"/>
                </a:solidFill>
              </a:rPr>
              <a:t>Marzo de 2024</a:t>
            </a:r>
            <a:endParaRPr lang="es-MX" sz="2000" dirty="0"/>
          </a:p>
        </p:txBody>
      </p:sp>
      <p:grpSp>
        <p:nvGrpSpPr>
          <p:cNvPr id="2" name="Grupo 1">
            <a:extLst>
              <a:ext uri="{FF2B5EF4-FFF2-40B4-BE49-F238E27FC236}">
                <a16:creationId xmlns:a16="http://schemas.microsoft.com/office/drawing/2014/main" id="{EB9DF8F0-107F-F54A-E791-ADCEA85EF755}"/>
              </a:ext>
            </a:extLst>
          </p:cNvPr>
          <p:cNvGrpSpPr/>
          <p:nvPr/>
        </p:nvGrpSpPr>
        <p:grpSpPr>
          <a:xfrm>
            <a:off x="8728231" y="57226"/>
            <a:ext cx="3463769" cy="2008687"/>
            <a:chOff x="7820286" y="994753"/>
            <a:chExt cx="5658866" cy="909337"/>
          </a:xfrm>
        </p:grpSpPr>
        <p:sp>
          <p:nvSpPr>
            <p:cNvPr id="3" name="Rectángulo 2">
              <a:extLst>
                <a:ext uri="{FF2B5EF4-FFF2-40B4-BE49-F238E27FC236}">
                  <a16:creationId xmlns:a16="http://schemas.microsoft.com/office/drawing/2014/main" id="{65B28C2A-877F-1D4D-0F1E-F6B85C140D3C}"/>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4" name="Rectángulo 3">
              <a:extLst>
                <a:ext uri="{FF2B5EF4-FFF2-40B4-BE49-F238E27FC236}">
                  <a16:creationId xmlns:a16="http://schemas.microsoft.com/office/drawing/2014/main" id="{CFA46D24-5192-FE4B-713F-9C129CC44AA3}"/>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4027764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ángulo 14">
            <a:extLst>
              <a:ext uri="{FF2B5EF4-FFF2-40B4-BE49-F238E27FC236}">
                <a16:creationId xmlns:a16="http://schemas.microsoft.com/office/drawing/2014/main" id="{24FAC84A-EE25-F6F6-D5EB-802E3E9AEFC9}"/>
              </a:ext>
            </a:extLst>
          </p:cNvPr>
          <p:cNvSpPr/>
          <p:nvPr/>
        </p:nvSpPr>
        <p:spPr>
          <a:xfrm>
            <a:off x="610972" y="255441"/>
            <a:ext cx="3210401" cy="1169553"/>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15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6" name="Tabla 15">
            <a:extLst>
              <a:ext uri="{FF2B5EF4-FFF2-40B4-BE49-F238E27FC236}">
                <a16:creationId xmlns:a16="http://schemas.microsoft.com/office/drawing/2014/main" id="{4357CD6F-A91B-78AC-9B19-3B6C0660416F}"/>
              </a:ext>
            </a:extLst>
          </p:cNvPr>
          <p:cNvGraphicFramePr>
            <a:graphicFrameLocks noGrp="1"/>
          </p:cNvGraphicFramePr>
          <p:nvPr>
            <p:extLst>
              <p:ext uri="{D42A27DB-BD31-4B8C-83A1-F6EECF244321}">
                <p14:modId xmlns:p14="http://schemas.microsoft.com/office/powerpoint/2010/main" val="522419616"/>
              </p:ext>
            </p:extLst>
          </p:nvPr>
        </p:nvGraphicFramePr>
        <p:xfrm>
          <a:off x="521728" y="1362843"/>
          <a:ext cx="11170210" cy="4963311"/>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28837">
                  <a:extLst>
                    <a:ext uri="{9D8B030D-6E8A-4147-A177-3AD203B41FA5}">
                      <a16:colId xmlns:a16="http://schemas.microsoft.com/office/drawing/2014/main" val="203957414"/>
                    </a:ext>
                  </a:extLst>
                </a:gridCol>
                <a:gridCol w="3557588">
                  <a:extLst>
                    <a:ext uri="{9D8B030D-6E8A-4147-A177-3AD203B41FA5}">
                      <a16:colId xmlns:a16="http://schemas.microsoft.com/office/drawing/2014/main" val="2162176112"/>
                    </a:ext>
                  </a:extLst>
                </a:gridCol>
                <a:gridCol w="3665817">
                  <a:extLst>
                    <a:ext uri="{9D8B030D-6E8A-4147-A177-3AD203B41FA5}">
                      <a16:colId xmlns:a16="http://schemas.microsoft.com/office/drawing/2014/main" val="1793552894"/>
                    </a:ext>
                  </a:extLst>
                </a:gridCol>
              </a:tblGrid>
              <a:tr h="1018686">
                <a:tc>
                  <a:txBody>
                    <a:bodyPr/>
                    <a:lstStyle/>
                    <a:p>
                      <a:pPr algn="ctr"/>
                      <a:r>
                        <a:rPr lang="es-ES" sz="1400" dirty="0">
                          <a:latin typeface="+mn-lt"/>
                        </a:rPr>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400" dirty="0">
                          <a:latin typeface="+mn-lt"/>
                        </a:rPr>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400" dirty="0">
                          <a:latin typeface="+mn-lt"/>
                        </a:rPr>
                        <a:t>Disposición</a:t>
                      </a:r>
                    </a:p>
                  </a:txBody>
                  <a:tcPr anchor="ctr">
                    <a:solidFill>
                      <a:srgbClr val="9059A1"/>
                    </a:solidFill>
                  </a:tcPr>
                </a:tc>
                <a:tc>
                  <a:txBody>
                    <a:bodyPr/>
                    <a:lstStyle/>
                    <a:p>
                      <a:pPr algn="ctr"/>
                      <a:r>
                        <a:rPr lang="es-ES" sz="1400" dirty="0">
                          <a:latin typeface="+mn-lt"/>
                        </a:rPr>
                        <a:t>Sanción</a:t>
                      </a:r>
                    </a:p>
                  </a:txBody>
                  <a:tcPr anchor="ctr">
                    <a:solidFill>
                      <a:srgbClr val="9059A1"/>
                    </a:solidFill>
                  </a:tcPr>
                </a:tc>
                <a:extLst>
                  <a:ext uri="{0D108BD9-81ED-4DB2-BD59-A6C34878D82A}">
                    <a16:rowId xmlns:a16="http://schemas.microsoft.com/office/drawing/2014/main" val="3261022819"/>
                  </a:ext>
                </a:extLst>
              </a:tr>
              <a:tr h="3944625">
                <a:tc>
                  <a:txBody>
                    <a:bodyPr/>
                    <a:lstStyle/>
                    <a:p>
                      <a:pPr algn="ctr">
                        <a:lnSpc>
                          <a:spcPct val="115000"/>
                        </a:lnSpc>
                        <a:spcAft>
                          <a:spcPts val="0"/>
                        </a:spcAft>
                      </a:pPr>
                      <a:r>
                        <a:rPr lang="es-MX" sz="1400" b="0" dirty="0">
                          <a:solidFill>
                            <a:schemeClr val="tx1"/>
                          </a:solidFill>
                          <a:effectLst/>
                          <a:latin typeface="+mn-lt"/>
                          <a:ea typeface="Calibri" panose="020F0502020204030204" pitchFamily="34" charset="0"/>
                          <a:cs typeface="Times New Roman" panose="02020603050405020304" pitchFamily="18" charset="0"/>
                        </a:rPr>
                        <a:t>Jesús Javier Covarrubias Delgado</a:t>
                      </a:r>
                    </a:p>
                  </a:txBody>
                  <a:tcPr marL="68580" marR="68580" marT="0" marB="0" anchor="ctr">
                    <a:solidFill>
                      <a:schemeClr val="bg2">
                        <a:lumMod val="90000"/>
                      </a:schemeClr>
                    </a:solidFill>
                  </a:tcPr>
                </a:tc>
                <a:tc>
                  <a:txBody>
                    <a:bodyPr/>
                    <a:lstStyle/>
                    <a:p>
                      <a:pPr marL="0" marR="0" lvl="0" indent="0" algn="just" defTabSz="914411" rtl="0" eaLnBrk="1" fontAlgn="auto" latinLnBrk="0" hangingPunct="1">
                        <a:lnSpc>
                          <a:spcPct val="115000"/>
                        </a:lnSpc>
                        <a:spcBef>
                          <a:spcPts val="0"/>
                        </a:spcBef>
                        <a:spcAft>
                          <a:spcPts val="0"/>
                        </a:spcAft>
                        <a:buClrTx/>
                        <a:buSzTx/>
                        <a:buFontTx/>
                        <a:buNone/>
                        <a:tabLst/>
                        <a:defRPr/>
                      </a:pPr>
                      <a:r>
                        <a:rPr lang="es-MX" sz="1400" kern="1200" noProof="0" dirty="0">
                          <a:solidFill>
                            <a:schemeClr val="dk1"/>
                          </a:solidFill>
                          <a:effectLst/>
                          <a:latin typeface="+mn-lt"/>
                          <a:ea typeface="+mn-ea"/>
                          <a:cs typeface="+mn-cs"/>
                        </a:rPr>
                        <a:t>Acciones u omisiones practicadas en la </a:t>
                      </a:r>
                      <a:r>
                        <a:rPr lang="es-MX" sz="1400" b="0" kern="1200" noProof="0" dirty="0">
                          <a:solidFill>
                            <a:schemeClr val="dk1"/>
                          </a:solidFill>
                          <a:effectLst/>
                          <a:latin typeface="+mn-lt"/>
                          <a:ea typeface="+mn-ea"/>
                          <a:cs typeface="+mn-cs"/>
                        </a:rPr>
                        <a:t>Auditoría Integral a las Operaciones del 2do Trimestre del 2020 de este Instituto Electoral de Coahuila, donde se concluye que no se solventan veinticinco (25) de las </a:t>
                      </a:r>
                      <a:r>
                        <a:rPr lang="es-MX" sz="1400" kern="1200" noProof="0" dirty="0">
                          <a:solidFill>
                            <a:schemeClr val="dk1"/>
                          </a:solidFill>
                          <a:effectLst/>
                          <a:latin typeface="+mn-lt"/>
                          <a:ea typeface="+mn-ea"/>
                          <a:cs typeface="+mn-cs"/>
                        </a:rPr>
                        <a:t>veintiocho (28) observaciones, elaborada por el Área de Auditoría de la Contraloría Interna, Órgano Interno de Control.</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pPr>
                      <a:endParaRPr lang="es-MX" sz="1400" dirty="0">
                        <a:solidFill>
                          <a:srgbClr val="000000"/>
                        </a:solidFill>
                        <a:effectLst/>
                        <a:latin typeface="+mn-lt"/>
                        <a:ea typeface="Calibri" panose="020F0502020204030204" pitchFamily="34" charset="0"/>
                        <a:cs typeface="Times New Roman" panose="02020603050405020304" pitchFamily="18" charset="0"/>
                      </a:endParaRPr>
                    </a:p>
                    <a:p>
                      <a:pPr algn="just">
                        <a:lnSpc>
                          <a:spcPct val="115000"/>
                        </a:lnSpc>
                      </a:pPr>
                      <a:r>
                        <a:rPr lang="es-MX" sz="140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40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42 y 43 de la Ley General de Contabilidad Gubernamental, los puntos 4 y 5 de los </a:t>
                      </a:r>
                      <a:r>
                        <a:rPr lang="es-MX" sz="1400" dirty="0">
                          <a:effectLst/>
                          <a:latin typeface="+mn-lt"/>
                          <a:ea typeface="Calibri" panose="020F0502020204030204" pitchFamily="34" charset="0"/>
                          <a:cs typeface="Times New Roman" panose="02020603050405020304" pitchFamily="18" charset="0"/>
                        </a:rPr>
                        <a:t>Postulados Básicos de Contabilidad Gubernamental, emitidos por el CONAC, articulo 9 de la </a:t>
                      </a:r>
                      <a:r>
                        <a:rPr lang="es-MX" sz="1400" dirty="0">
                          <a:effectLst/>
                          <a:latin typeface="+mn-lt"/>
                          <a:ea typeface="Calibri" panose="020F0502020204030204" pitchFamily="34" charset="0"/>
                          <a:cs typeface="Arial" panose="020B0604020202020204" pitchFamily="34" charset="0"/>
                        </a:rPr>
                        <a:t>Ley de Rendición de Cuentas y Fiscalización Superior del Estado de Coahuila de Zaragoza y articulo 43 en sus fracciones VII y XXI del Reglamento Interior del Instituto Electoral de Coahuila.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lgn="just">
                        <a:lnSpc>
                          <a:spcPct val="115000"/>
                        </a:lnSpc>
                        <a:spcAft>
                          <a:spcPts val="0"/>
                        </a:spcAft>
                      </a:pPr>
                      <a:r>
                        <a:rPr lang="es-MX" sz="1400" kern="1200" noProof="0" dirty="0">
                          <a:solidFill>
                            <a:schemeClr val="dk1"/>
                          </a:solidFill>
                          <a:effectLst/>
                          <a:latin typeface="+mn-lt"/>
                          <a:ea typeface="+mn-ea"/>
                          <a:cs typeface="+mn-cs"/>
                        </a:rPr>
                        <a:t>Inhabilitación temporal para desempeñar empleos, cargos o comisiones en el servicio publico y para participar en adquisiciones, arrendamiento, servicios u obras publicas por un periodo de tres (03) meses.</a:t>
                      </a:r>
                    </a:p>
                    <a:p>
                      <a:pPr algn="just">
                        <a:lnSpc>
                          <a:spcPct val="115000"/>
                        </a:lnSpc>
                        <a:spcAft>
                          <a:spcPts val="0"/>
                        </a:spcAft>
                      </a:pPr>
                      <a:endParaRPr lang="es-MX" sz="1400" kern="1200" noProof="0" dirty="0">
                        <a:solidFill>
                          <a:schemeClr val="dk1"/>
                        </a:solidFill>
                        <a:effectLst/>
                        <a:latin typeface="+mn-lt"/>
                        <a:ea typeface="+mn-ea"/>
                        <a:cs typeface="+mn-cs"/>
                      </a:endParaRPr>
                    </a:p>
                    <a:p>
                      <a:pPr algn="just">
                        <a:lnSpc>
                          <a:spcPct val="115000"/>
                        </a:lnSpc>
                        <a:spcAft>
                          <a:spcPts val="0"/>
                        </a:spcAft>
                      </a:pPr>
                      <a:r>
                        <a:rPr lang="es-MX" sz="1400" kern="1200" noProof="0" dirty="0">
                          <a:solidFill>
                            <a:schemeClr val="dk1"/>
                          </a:solidFill>
                          <a:effectLst/>
                          <a:latin typeface="+mn-lt"/>
                          <a:ea typeface="+mn-ea"/>
                          <a:cs typeface="+mn-cs"/>
                        </a:rPr>
                        <a:t>Acuerdo de Ejecutoriedad con fecha 29 de Marzo de 2024 por lo que con posterioridad se realizarán los trámites ante la Secretaría de Fiscalización y Rendición de Cuentas de Coahuila para dejar firme dicha inhabilitación.</a:t>
                      </a:r>
                    </a:p>
                  </a:txBody>
                  <a:tcPr marL="68580" marR="68580" marT="0" marB="0" anchor="ctr">
                    <a:solidFill>
                      <a:schemeClr val="bg2">
                        <a:lumMod val="90000"/>
                      </a:schemeClr>
                    </a:solidFill>
                  </a:tcPr>
                </a:tc>
                <a:extLst>
                  <a:ext uri="{0D108BD9-81ED-4DB2-BD59-A6C34878D82A}">
                    <a16:rowId xmlns:a16="http://schemas.microsoft.com/office/drawing/2014/main" val="1034361623"/>
                  </a:ext>
                </a:extLst>
              </a:tr>
            </a:tbl>
          </a:graphicData>
        </a:graphic>
      </p:graphicFrame>
      <p:sp>
        <p:nvSpPr>
          <p:cNvPr id="17" name="CuadroTexto 16">
            <a:extLst>
              <a:ext uri="{FF2B5EF4-FFF2-40B4-BE49-F238E27FC236}">
                <a16:creationId xmlns:a16="http://schemas.microsoft.com/office/drawing/2014/main" id="{C3DA02E0-65BF-42F9-339E-A347F6DAE4E1}"/>
              </a:ext>
            </a:extLst>
          </p:cNvPr>
          <p:cNvSpPr txBox="1"/>
          <p:nvPr/>
        </p:nvSpPr>
        <p:spPr>
          <a:xfrm>
            <a:off x="4085223" y="250765"/>
            <a:ext cx="3521412" cy="707886"/>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000" dirty="0"/>
              <a:t>Sanciones aplicadas en el mes de </a:t>
            </a:r>
            <a:r>
              <a:rPr lang="es-MX" sz="2000" b="1" dirty="0">
                <a:solidFill>
                  <a:srgbClr val="7030A0"/>
                </a:solidFill>
              </a:rPr>
              <a:t>Marzo de 2024</a:t>
            </a:r>
            <a:endParaRPr lang="es-MX" sz="2000" dirty="0"/>
          </a:p>
        </p:txBody>
      </p:sp>
      <p:grpSp>
        <p:nvGrpSpPr>
          <p:cNvPr id="2" name="Grupo 1">
            <a:extLst>
              <a:ext uri="{FF2B5EF4-FFF2-40B4-BE49-F238E27FC236}">
                <a16:creationId xmlns:a16="http://schemas.microsoft.com/office/drawing/2014/main" id="{C262269A-4F3E-3427-FE32-D844EA382E5A}"/>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ED616F57-1AAB-63B9-4A05-14C39B2334EE}"/>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4" name="Rectángulo 3">
              <a:extLst>
                <a:ext uri="{FF2B5EF4-FFF2-40B4-BE49-F238E27FC236}">
                  <a16:creationId xmlns:a16="http://schemas.microsoft.com/office/drawing/2014/main" id="{DF37DCBF-6865-A497-C351-581630BC825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4701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dirty="0">
                <a:solidFill>
                  <a:srgbClr val="A963A9"/>
                </a:solidFill>
              </a:rPr>
              <a:t>Abril de 2024,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0A29586A-E91A-AD83-E67C-E509FD064EA9}"/>
              </a:ext>
            </a:extLst>
          </p:cNvPr>
          <p:cNvGrpSpPr/>
          <p:nvPr/>
        </p:nvGrpSpPr>
        <p:grpSpPr>
          <a:xfrm>
            <a:off x="8728231" y="67885"/>
            <a:ext cx="3463769" cy="2008687"/>
            <a:chOff x="7820286" y="994753"/>
            <a:chExt cx="5658866" cy="909337"/>
          </a:xfrm>
        </p:grpSpPr>
        <p:sp>
          <p:nvSpPr>
            <p:cNvPr id="9" name="Rectángulo 8">
              <a:extLst>
                <a:ext uri="{FF2B5EF4-FFF2-40B4-BE49-F238E27FC236}">
                  <a16:creationId xmlns:a16="http://schemas.microsoft.com/office/drawing/2014/main" id="{7A7D978B-9743-07CE-7F43-F0B98223A840}"/>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28BA22BA-1179-2408-F7B4-AADC36FFB1D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3438490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dirty="0">
                <a:solidFill>
                  <a:srgbClr val="A963A9"/>
                </a:solidFill>
              </a:rPr>
              <a:t>Mayo de 2024,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7D57106B-E4DE-CD07-8406-D6E192B4745F}"/>
              </a:ext>
            </a:extLst>
          </p:cNvPr>
          <p:cNvGrpSpPr/>
          <p:nvPr/>
        </p:nvGrpSpPr>
        <p:grpSpPr>
          <a:xfrm>
            <a:off x="8728231" y="67885"/>
            <a:ext cx="3463769" cy="2008687"/>
            <a:chOff x="7820286" y="994753"/>
            <a:chExt cx="5658866" cy="909337"/>
          </a:xfrm>
        </p:grpSpPr>
        <p:sp>
          <p:nvSpPr>
            <p:cNvPr id="9" name="Rectángulo 8">
              <a:extLst>
                <a:ext uri="{FF2B5EF4-FFF2-40B4-BE49-F238E27FC236}">
                  <a16:creationId xmlns:a16="http://schemas.microsoft.com/office/drawing/2014/main" id="{66301C02-4C80-0A25-96BF-18A5D6398A4D}"/>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2032B58F-83F8-E49B-B1AC-353721C05A57}"/>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020588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dirty="0">
                <a:solidFill>
                  <a:srgbClr val="A963A9"/>
                </a:solidFill>
              </a:rPr>
              <a:t>Junio de 2024,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0D7917B2-4149-AAE2-BB04-7623C8835E77}"/>
              </a:ext>
            </a:extLst>
          </p:cNvPr>
          <p:cNvGrpSpPr/>
          <p:nvPr/>
        </p:nvGrpSpPr>
        <p:grpSpPr>
          <a:xfrm>
            <a:off x="8728231" y="67885"/>
            <a:ext cx="3463769" cy="2008687"/>
            <a:chOff x="7820286" y="994753"/>
            <a:chExt cx="5658866" cy="909337"/>
          </a:xfrm>
        </p:grpSpPr>
        <p:sp>
          <p:nvSpPr>
            <p:cNvPr id="9" name="Rectángulo 8">
              <a:extLst>
                <a:ext uri="{FF2B5EF4-FFF2-40B4-BE49-F238E27FC236}">
                  <a16:creationId xmlns:a16="http://schemas.microsoft.com/office/drawing/2014/main" id="{D00A64A0-0C04-8BF8-EAFD-A27E7FE25791}"/>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C04F0BF7-68E5-85F2-AC15-DB6AC5906353}"/>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4508480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1859814788"/>
              </p:ext>
            </p:extLst>
          </p:nvPr>
        </p:nvGraphicFramePr>
        <p:xfrm>
          <a:off x="410804" y="1413880"/>
          <a:ext cx="11193367" cy="44805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Jesús Javier Covarrubias Delgado</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err="1"/>
                        <a:t>Fasur</a:t>
                      </a:r>
                      <a:r>
                        <a:rPr lang="es-ES" sz="1150" dirty="0"/>
                        <a:t> Hiram Rodríguez Luna</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247315"/>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Julio de 2024</a:t>
            </a:r>
            <a:endParaRPr lang="es-MX" sz="2400" dirty="0"/>
          </a:p>
        </p:txBody>
      </p:sp>
      <p:grpSp>
        <p:nvGrpSpPr>
          <p:cNvPr id="2" name="Grupo 1">
            <a:extLst>
              <a:ext uri="{FF2B5EF4-FFF2-40B4-BE49-F238E27FC236}">
                <a16:creationId xmlns:a16="http://schemas.microsoft.com/office/drawing/2014/main" id="{5749172A-DF9A-BFA1-AAF6-5FB3BA00A605}"/>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58BD43C1-13E6-40E6-60D9-C5C31696273B}"/>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9A3F97E9-492D-F86C-BDCA-69491C12BFF8}"/>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215402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44752"/>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312358" y="6295921"/>
            <a:ext cx="11291811"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3616565851"/>
              </p:ext>
            </p:extLst>
          </p:nvPr>
        </p:nvGraphicFramePr>
        <p:xfrm>
          <a:off x="312357" y="1170329"/>
          <a:ext cx="11291811" cy="5068626"/>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452883">
                  <a:extLst>
                    <a:ext uri="{9D8B030D-6E8A-4147-A177-3AD203B41FA5}">
                      <a16:colId xmlns:a16="http://schemas.microsoft.com/office/drawing/2014/main" val="1609311639"/>
                    </a:ext>
                  </a:extLst>
                </a:gridCol>
                <a:gridCol w="5668376">
                  <a:extLst>
                    <a:ext uri="{9D8B030D-6E8A-4147-A177-3AD203B41FA5}">
                      <a16:colId xmlns:a16="http://schemas.microsoft.com/office/drawing/2014/main" val="3091896015"/>
                    </a:ext>
                  </a:extLst>
                </a:gridCol>
                <a:gridCol w="1186542">
                  <a:extLst>
                    <a:ext uri="{9D8B030D-6E8A-4147-A177-3AD203B41FA5}">
                      <a16:colId xmlns:a16="http://schemas.microsoft.com/office/drawing/2014/main" val="3243898174"/>
                    </a:ext>
                  </a:extLst>
                </a:gridCol>
              </a:tblGrid>
              <a:tr h="577427">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2196577">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r h="2294622">
                <a:tc>
                  <a:txBody>
                    <a:bodyPr/>
                    <a:lstStyle/>
                    <a:p>
                      <a:pPr algn="ct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894425789"/>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92042"/>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Julio de 2024</a:t>
            </a:r>
            <a:endParaRPr lang="es-MX" sz="2400" dirty="0"/>
          </a:p>
        </p:txBody>
      </p:sp>
      <p:grpSp>
        <p:nvGrpSpPr>
          <p:cNvPr id="2" name="Grupo 1">
            <a:extLst>
              <a:ext uri="{FF2B5EF4-FFF2-40B4-BE49-F238E27FC236}">
                <a16:creationId xmlns:a16="http://schemas.microsoft.com/office/drawing/2014/main" id="{BB04C7AA-4827-F122-0E64-D7CACB370239}"/>
              </a:ext>
            </a:extLst>
          </p:cNvPr>
          <p:cNvGrpSpPr/>
          <p:nvPr/>
        </p:nvGrpSpPr>
        <p:grpSpPr>
          <a:xfrm>
            <a:off x="8728231" y="0"/>
            <a:ext cx="3463769" cy="2008687"/>
            <a:chOff x="7820286" y="994753"/>
            <a:chExt cx="5658866" cy="909337"/>
          </a:xfrm>
        </p:grpSpPr>
        <p:sp>
          <p:nvSpPr>
            <p:cNvPr id="3" name="Rectángulo 2">
              <a:extLst>
                <a:ext uri="{FF2B5EF4-FFF2-40B4-BE49-F238E27FC236}">
                  <a16:creationId xmlns:a16="http://schemas.microsoft.com/office/drawing/2014/main" id="{DFDC0893-8E60-C8DF-0354-192A9DC470D4}"/>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F5BA7EC4-541A-D8D4-29A9-7ED1B58DEDF3}"/>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1389055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4237819750"/>
              </p:ext>
            </p:extLst>
          </p:nvPr>
        </p:nvGraphicFramePr>
        <p:xfrm>
          <a:off x="408062" y="1542123"/>
          <a:ext cx="11119909" cy="246126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Julio de 2024</a:t>
            </a:r>
            <a:endParaRPr lang="es-MX" sz="2400" dirty="0"/>
          </a:p>
        </p:txBody>
      </p:sp>
      <p:grpSp>
        <p:nvGrpSpPr>
          <p:cNvPr id="2" name="Grupo 1">
            <a:extLst>
              <a:ext uri="{FF2B5EF4-FFF2-40B4-BE49-F238E27FC236}">
                <a16:creationId xmlns:a16="http://schemas.microsoft.com/office/drawing/2014/main" id="{3F13E568-8F28-5A62-9DED-9C931396A106}"/>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3631B55A-51B5-0B78-6EDC-D339F2ECD270}"/>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F89AD9EC-C341-86B0-FC84-E986F7A469FE}"/>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883859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675832555"/>
              </p:ext>
            </p:extLst>
          </p:nvPr>
        </p:nvGraphicFramePr>
        <p:xfrm>
          <a:off x="510895" y="1473827"/>
          <a:ext cx="11170210" cy="4966844"/>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508655">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Cesar Pérez Villarreal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687376686"/>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Héctor Javier Corpus Zamora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dirty="0">
                          <a:effectLst/>
                          <a:latin typeface="+mn-lt"/>
                          <a:ea typeface="Calibri" panose="020F0502020204030204" pitchFamily="34" charset="0"/>
                          <a:cs typeface="Times New Roman" panose="02020603050405020304" pitchFamily="18" charset="0"/>
                        </a:rPr>
                        <a:t>Amonestación pública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894425789"/>
                  </a:ext>
                </a:extLst>
              </a:tr>
            </a:tbl>
          </a:graphicData>
        </a:graphic>
      </p:graphicFrame>
      <p:sp>
        <p:nvSpPr>
          <p:cNvPr id="2" name="CuadroTexto 1">
            <a:extLst>
              <a:ext uri="{FF2B5EF4-FFF2-40B4-BE49-F238E27FC236}">
                <a16:creationId xmlns:a16="http://schemas.microsoft.com/office/drawing/2014/main" id="{5EEB2B06-6CF6-4BB9-A022-B0D2198C14B5}"/>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3" name="Grupo 2">
            <a:extLst>
              <a:ext uri="{FF2B5EF4-FFF2-40B4-BE49-F238E27FC236}">
                <a16:creationId xmlns:a16="http://schemas.microsoft.com/office/drawing/2014/main" id="{876805BB-DC72-8236-94F0-21CF932804BD}"/>
              </a:ext>
            </a:extLst>
          </p:cNvPr>
          <p:cNvGrpSpPr/>
          <p:nvPr/>
        </p:nvGrpSpPr>
        <p:grpSpPr>
          <a:xfrm>
            <a:off x="8798780" y="117917"/>
            <a:ext cx="3498971" cy="1997055"/>
            <a:chOff x="7820286" y="994753"/>
            <a:chExt cx="4866831" cy="712636"/>
          </a:xfrm>
        </p:grpSpPr>
        <p:sp>
          <p:nvSpPr>
            <p:cNvPr id="8" name="Rectángulo 7">
              <a:extLst>
                <a:ext uri="{FF2B5EF4-FFF2-40B4-BE49-F238E27FC236}">
                  <a16:creationId xmlns:a16="http://schemas.microsoft.com/office/drawing/2014/main" id="{4F48A851-8447-9AF2-277D-5938AA2242C7}"/>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569AC52E-3DB2-7ED1-8BCB-3E8DAC915B04}"/>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2569543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4243487956"/>
              </p:ext>
            </p:extLst>
          </p:nvPr>
        </p:nvGraphicFramePr>
        <p:xfrm>
          <a:off x="410804" y="1413880"/>
          <a:ext cx="11193367" cy="44805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Jesús Javier Covarrubias Delgado</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pública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err="1"/>
                        <a:t>Fasur</a:t>
                      </a:r>
                      <a:r>
                        <a:rPr lang="es-ES" sz="1150" dirty="0"/>
                        <a:t> Hiram Rodríguez Luna</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247315"/>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Agosto de 2024</a:t>
            </a:r>
            <a:endParaRPr lang="es-MX" sz="2400" dirty="0"/>
          </a:p>
        </p:txBody>
      </p:sp>
      <p:grpSp>
        <p:nvGrpSpPr>
          <p:cNvPr id="2" name="Grupo 1">
            <a:extLst>
              <a:ext uri="{FF2B5EF4-FFF2-40B4-BE49-F238E27FC236}">
                <a16:creationId xmlns:a16="http://schemas.microsoft.com/office/drawing/2014/main" id="{637D1358-6160-1AFE-0E4B-BC3A222AD9D0}"/>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A33A1D88-F43C-BB4E-6469-CC74DE114D06}"/>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0D88E99E-630F-7BA8-4E35-027C3EACFFE0}"/>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4064131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44752"/>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312358" y="6478801"/>
            <a:ext cx="11291811"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2341403727"/>
              </p:ext>
            </p:extLst>
          </p:nvPr>
        </p:nvGraphicFramePr>
        <p:xfrm>
          <a:off x="312357" y="1383689"/>
          <a:ext cx="11291811" cy="5068626"/>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452883">
                  <a:extLst>
                    <a:ext uri="{9D8B030D-6E8A-4147-A177-3AD203B41FA5}">
                      <a16:colId xmlns:a16="http://schemas.microsoft.com/office/drawing/2014/main" val="1609311639"/>
                    </a:ext>
                  </a:extLst>
                </a:gridCol>
                <a:gridCol w="5668376">
                  <a:extLst>
                    <a:ext uri="{9D8B030D-6E8A-4147-A177-3AD203B41FA5}">
                      <a16:colId xmlns:a16="http://schemas.microsoft.com/office/drawing/2014/main" val="3091896015"/>
                    </a:ext>
                  </a:extLst>
                </a:gridCol>
                <a:gridCol w="1186542">
                  <a:extLst>
                    <a:ext uri="{9D8B030D-6E8A-4147-A177-3AD203B41FA5}">
                      <a16:colId xmlns:a16="http://schemas.microsoft.com/office/drawing/2014/main" val="3243898174"/>
                    </a:ext>
                  </a:extLst>
                </a:gridCol>
              </a:tblGrid>
              <a:tr h="577427">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2196577">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r h="2294622">
                <a:tc>
                  <a:txBody>
                    <a:bodyPr/>
                    <a:lstStyle/>
                    <a:p>
                      <a:pPr algn="ct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894425789"/>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92042"/>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Agosto de 2024</a:t>
            </a:r>
            <a:endParaRPr lang="es-MX" sz="2400" dirty="0"/>
          </a:p>
        </p:txBody>
      </p:sp>
      <p:grpSp>
        <p:nvGrpSpPr>
          <p:cNvPr id="2" name="Grupo 1">
            <a:extLst>
              <a:ext uri="{FF2B5EF4-FFF2-40B4-BE49-F238E27FC236}">
                <a16:creationId xmlns:a16="http://schemas.microsoft.com/office/drawing/2014/main" id="{A0A64DC3-9F02-2E27-0ECA-A41CD10707FF}"/>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9F6E5C0B-3968-0192-2011-5367067317D7}"/>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19F336BB-5E94-1CA1-B118-C6726E66222B}"/>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587548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2382347931"/>
              </p:ext>
            </p:extLst>
          </p:nvPr>
        </p:nvGraphicFramePr>
        <p:xfrm>
          <a:off x="408062" y="1378826"/>
          <a:ext cx="11119909" cy="246126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Agosto de 2024</a:t>
            </a:r>
            <a:endParaRPr lang="es-MX" sz="2400" dirty="0"/>
          </a:p>
        </p:txBody>
      </p:sp>
      <p:grpSp>
        <p:nvGrpSpPr>
          <p:cNvPr id="2" name="Grupo 1">
            <a:extLst>
              <a:ext uri="{FF2B5EF4-FFF2-40B4-BE49-F238E27FC236}">
                <a16:creationId xmlns:a16="http://schemas.microsoft.com/office/drawing/2014/main" id="{7F3D010A-DB89-4EC8-8A4F-2F4E94F108EA}"/>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69D949D3-CA19-5E1C-B247-88D86858B345}"/>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8F5952B8-82BA-891F-54A8-53E2BD59933D}"/>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5683434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39776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a:t>
                      </a:r>
                      <a:r>
                        <a:rPr lang="es-MX" sz="1150" b="0" kern="1200" noProof="0" dirty="0">
                          <a:solidFill>
                            <a:schemeClr val="dk1"/>
                          </a:solidFill>
                          <a:effectLst/>
                          <a:latin typeface="+mn-lt"/>
                          <a:ea typeface="+mn-ea"/>
                          <a:cs typeface="+mn-cs"/>
                        </a:rPr>
                        <a:t>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0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elaborada por el Área </a:t>
                      </a:r>
                      <a:r>
                        <a:rPr lang="es-MX" sz="1100" kern="1200" noProof="0" dirty="0">
                          <a:solidFill>
                            <a:schemeClr val="dk1"/>
                          </a:solidFill>
                          <a:effectLst/>
                          <a:latin typeface="+mn-lt"/>
                          <a:ea typeface="+mn-ea"/>
                          <a:cs typeface="+mn-cs"/>
                        </a:rPr>
                        <a:t>de Auditoría de la Contraloría Interna, Órgano Interno de Control.</a:t>
                      </a:r>
                      <a:endParaRPr lang="es-ES" sz="1100" dirty="0"/>
                    </a:p>
                  </a:txBody>
                  <a:tcPr anchor="ctr">
                    <a:solidFill>
                      <a:schemeClr val="bg2">
                        <a:lumMod val="90000"/>
                      </a:schemeClr>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D4ABEB86-BDF3-BC62-CFDA-3EF06DB30A96}"/>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82176FA8-8C2B-AF2E-8A1A-E1B1249E134B}"/>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CE66D0C7-B84E-8E50-035B-992FE2F0D8C4}"/>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7257460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39776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0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elaborada por el Área </a:t>
                      </a:r>
                      <a:r>
                        <a:rPr lang="es-MX" sz="1100" kern="1200" noProof="0" dirty="0">
                          <a:solidFill>
                            <a:schemeClr val="dk1"/>
                          </a:solidFill>
                          <a:effectLst/>
                          <a:latin typeface="+mn-lt"/>
                          <a:ea typeface="+mn-ea"/>
                          <a:cs typeface="+mn-cs"/>
                        </a:rPr>
                        <a:t>de Auditoría de la Contraloría Interna, Órgano Interno de Control.</a:t>
                      </a:r>
                      <a:endParaRPr lang="es-ES" sz="1100" dirty="0"/>
                    </a:p>
                  </a:txBody>
                  <a:tcPr anchor="ctr">
                    <a:solidFill>
                      <a:schemeClr val="bg2"/>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0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elaborada por el Área </a:t>
                      </a:r>
                      <a:r>
                        <a:rPr lang="es-MX" sz="1100" kern="1200" noProof="0" dirty="0">
                          <a:solidFill>
                            <a:schemeClr val="dk1"/>
                          </a:solidFill>
                          <a:effectLst/>
                          <a:latin typeface="+mn-lt"/>
                          <a:ea typeface="+mn-ea"/>
                          <a:cs typeface="+mn-cs"/>
                        </a:rPr>
                        <a:t>de Auditoría de la Contraloría Interna, Órgano Interno de Control.</a:t>
                      </a:r>
                      <a:endParaRPr lang="es-ES" sz="1100" dirty="0"/>
                    </a:p>
                  </a:txBody>
                  <a:tcPr anchor="ctr">
                    <a:solidFill>
                      <a:schemeClr val="bg2">
                        <a:lumMod val="90000"/>
                      </a:schemeClr>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215B8A6D-99AD-186F-C392-88CDE42379DE}"/>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D51690BB-16CC-1CAA-AE16-7AFB2842D46F}"/>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600BD4F1-D040-B818-498A-F36DE41D172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2929855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542123"/>
          <a:ext cx="11119909" cy="204216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0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elaborada por el Área </a:t>
                      </a:r>
                      <a:r>
                        <a:rPr lang="es-MX" sz="1100" kern="1200" noProof="0" dirty="0">
                          <a:solidFill>
                            <a:schemeClr val="dk1"/>
                          </a:solidFill>
                          <a:effectLst/>
                          <a:latin typeface="+mn-lt"/>
                          <a:ea typeface="+mn-ea"/>
                          <a:cs typeface="+mn-cs"/>
                        </a:rPr>
                        <a:t>de Auditoría de la Contraloría Interna, Órgano Interno de Control.</a:t>
                      </a:r>
                      <a:endParaRPr lang="es-ES" sz="1100" dirty="0"/>
                    </a:p>
                    <a:p>
                      <a:pPr algn="just"/>
                      <a:endParaRPr lang="es-ES" sz="1150" dirty="0"/>
                    </a:p>
                  </a:txBody>
                  <a:tcPr anchor="ctr">
                    <a:solidFill>
                      <a:schemeClr val="bg2"/>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53CE039D-1372-F984-C12A-1E8957AE5168}"/>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7C7416D4-091B-0C4A-7683-909233E56F0F}"/>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A9365380-D502-7FD0-898E-2642BEDC7953}"/>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69092630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2824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txBody>
                  <a:tcPr anchor="ctr">
                    <a:solidFill>
                      <a:schemeClr val="bg2"/>
                    </a:solidFill>
                  </a:tcPr>
                </a:tc>
                <a:tc>
                  <a:txBody>
                    <a:bodyPr/>
                    <a:lstStyle/>
                    <a:p>
                      <a:pPr algn="ctr">
                        <a:spcBef>
                          <a:spcPts val="0"/>
                        </a:spcBef>
                      </a:pPr>
                      <a:r>
                        <a:rPr lang="es-MX" sz="1000" dirty="0">
                          <a:solidFill>
                            <a:srgbClr val="000000"/>
                          </a:solidFill>
                          <a:effectLst/>
                          <a:latin typeface="+mn-lt"/>
                          <a:ea typeface="Calibri" panose="020F0502020204030204" pitchFamily="34" charset="0"/>
                          <a:cs typeface="Times New Roman" panose="02020603050405020304" pitchFamily="18" charset="0"/>
                        </a:rPr>
                        <a:t>Artículo </a:t>
                      </a:r>
                      <a:r>
                        <a:rPr lang="es-MX" sz="1000" kern="1200" dirty="0">
                          <a:solidFill>
                            <a:schemeClr val="dk1"/>
                          </a:solidFill>
                          <a:effectLst/>
                          <a:latin typeface="+mn-lt"/>
                          <a:ea typeface="+mn-ea"/>
                          <a:cs typeface="+mn-cs"/>
                        </a:rPr>
                        <a:t>7 en su fracción I de la</a:t>
                      </a:r>
                      <a:r>
                        <a:rPr lang="es-MX" sz="1000" b="1" kern="1200" dirty="0">
                          <a:solidFill>
                            <a:schemeClr val="dk1"/>
                          </a:solidFill>
                          <a:effectLst/>
                          <a:latin typeface="+mn-lt"/>
                          <a:ea typeface="+mn-ea"/>
                          <a:cs typeface="+mn-cs"/>
                        </a:rPr>
                        <a:t> </a:t>
                      </a:r>
                      <a:r>
                        <a:rPr lang="es-MX" sz="10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00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247911">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txBody>
                  <a:tcPr anchor="ctr">
                    <a:solidFill>
                      <a:schemeClr val="bg2">
                        <a:lumMod val="90000"/>
                      </a:schemeClr>
                    </a:solidFill>
                  </a:tcPr>
                </a:tc>
                <a:tc>
                  <a:txBody>
                    <a:bodyPr/>
                    <a:lstStyle/>
                    <a:p>
                      <a:pPr algn="ctr">
                        <a:spcBef>
                          <a:spcPts val="0"/>
                        </a:spcBef>
                      </a:pPr>
                      <a:r>
                        <a:rPr lang="es-MX" sz="1000" dirty="0">
                          <a:solidFill>
                            <a:srgbClr val="000000"/>
                          </a:solidFill>
                          <a:effectLst/>
                          <a:latin typeface="+mn-lt"/>
                          <a:ea typeface="Calibri" panose="020F0502020204030204" pitchFamily="34" charset="0"/>
                          <a:cs typeface="Times New Roman" panose="02020603050405020304" pitchFamily="18" charset="0"/>
                        </a:rPr>
                        <a:t>Artículo </a:t>
                      </a:r>
                      <a:r>
                        <a:rPr lang="es-MX" sz="1000" kern="1200" dirty="0">
                          <a:solidFill>
                            <a:schemeClr val="dk1"/>
                          </a:solidFill>
                          <a:effectLst/>
                          <a:latin typeface="+mn-lt"/>
                          <a:ea typeface="+mn-ea"/>
                          <a:cs typeface="+mn-cs"/>
                        </a:rPr>
                        <a:t>7 en su fracción I de la</a:t>
                      </a:r>
                      <a:r>
                        <a:rPr lang="es-MX" sz="1000" b="1" kern="1200" dirty="0">
                          <a:solidFill>
                            <a:schemeClr val="dk1"/>
                          </a:solidFill>
                          <a:effectLst/>
                          <a:latin typeface="+mn-lt"/>
                          <a:ea typeface="+mn-ea"/>
                          <a:cs typeface="+mn-cs"/>
                        </a:rPr>
                        <a:t> </a:t>
                      </a:r>
                      <a:r>
                        <a:rPr lang="es-MX" sz="10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000" dirty="0">
                        <a:latin typeface="+mn-lt"/>
                      </a:endParaRPr>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E92AE71A-0A42-6B7A-4B9B-65B72854CDA3}"/>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00A8DD74-D245-0064-F60C-5CE386BCF785}"/>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C785C081-6A74-037A-5DDD-2725CC22FB31}"/>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403779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2824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txBody>
                  <a:tcPr anchor="ctr">
                    <a:solidFill>
                      <a:schemeClr val="bg2"/>
                    </a:solidFill>
                  </a:tcPr>
                </a:tc>
                <a:tc>
                  <a:txBody>
                    <a:bodyPr/>
                    <a:lstStyle/>
                    <a:p>
                      <a:pPr algn="ctr">
                        <a:spcBef>
                          <a:spcPts val="0"/>
                        </a:spcBef>
                      </a:pPr>
                      <a:r>
                        <a:rPr lang="es-MX" sz="1000" dirty="0">
                          <a:solidFill>
                            <a:srgbClr val="000000"/>
                          </a:solidFill>
                          <a:effectLst/>
                          <a:latin typeface="+mn-lt"/>
                          <a:ea typeface="Calibri" panose="020F0502020204030204" pitchFamily="34" charset="0"/>
                          <a:cs typeface="Times New Roman" panose="02020603050405020304" pitchFamily="18" charset="0"/>
                        </a:rPr>
                        <a:t>Artículo </a:t>
                      </a:r>
                      <a:r>
                        <a:rPr lang="es-MX" sz="1000" kern="1200" dirty="0">
                          <a:solidFill>
                            <a:schemeClr val="dk1"/>
                          </a:solidFill>
                          <a:effectLst/>
                          <a:latin typeface="+mn-lt"/>
                          <a:ea typeface="+mn-ea"/>
                          <a:cs typeface="+mn-cs"/>
                        </a:rPr>
                        <a:t>7 en su fracción I de la</a:t>
                      </a:r>
                      <a:r>
                        <a:rPr lang="es-MX" sz="1000" b="1" kern="1200" dirty="0">
                          <a:solidFill>
                            <a:schemeClr val="dk1"/>
                          </a:solidFill>
                          <a:effectLst/>
                          <a:latin typeface="+mn-lt"/>
                          <a:ea typeface="+mn-ea"/>
                          <a:cs typeface="+mn-cs"/>
                        </a:rPr>
                        <a:t> </a:t>
                      </a:r>
                      <a:r>
                        <a:rPr lang="es-MX" sz="10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000" dirty="0">
                        <a:latin typeface="+mn-lt"/>
                      </a:endParaRPr>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Jesús Javier Covarrubias Delgado</a:t>
                      </a:r>
                    </a:p>
                  </a:txBody>
                  <a:tcPr anchor="ctr">
                    <a:solidFill>
                      <a:schemeClr val="bg2">
                        <a:lumMod val="90000"/>
                      </a:schemeClr>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txBody>
                  <a:tcPr anchor="ctr">
                    <a:solidFill>
                      <a:schemeClr val="bg2">
                        <a:lumMod val="90000"/>
                      </a:schemeClr>
                    </a:solidFill>
                  </a:tcPr>
                </a:tc>
                <a:tc>
                  <a:txBody>
                    <a:bodyPr/>
                    <a:lstStyle/>
                    <a:p>
                      <a:pPr algn="ctr">
                        <a:spcBef>
                          <a:spcPts val="0"/>
                        </a:spcBef>
                      </a:pPr>
                      <a:r>
                        <a:rPr lang="es-MX" sz="1000" dirty="0">
                          <a:solidFill>
                            <a:srgbClr val="000000"/>
                          </a:solidFill>
                          <a:effectLst/>
                          <a:latin typeface="+mj-lt"/>
                          <a:ea typeface="Calibri" panose="020F0502020204030204" pitchFamily="34" charset="0"/>
                          <a:cs typeface="Times New Roman" panose="02020603050405020304" pitchFamily="18" charset="0"/>
                        </a:rPr>
                        <a:t>Artículo </a:t>
                      </a:r>
                      <a:r>
                        <a:rPr lang="es-MX" sz="1000" kern="1200" dirty="0">
                          <a:solidFill>
                            <a:schemeClr val="dk1"/>
                          </a:solidFill>
                          <a:effectLst/>
                          <a:latin typeface="+mj-lt"/>
                          <a:ea typeface="+mn-ea"/>
                          <a:cs typeface="+mn-cs"/>
                        </a:rPr>
                        <a:t>7 en su fracción I de la</a:t>
                      </a:r>
                      <a:r>
                        <a:rPr lang="es-MX" sz="1000" b="1" kern="1200" dirty="0">
                          <a:solidFill>
                            <a:schemeClr val="dk1"/>
                          </a:solidFill>
                          <a:effectLst/>
                          <a:latin typeface="+mj-lt"/>
                          <a:ea typeface="+mn-ea"/>
                          <a:cs typeface="+mn-cs"/>
                        </a:rPr>
                        <a:t> </a:t>
                      </a:r>
                      <a:r>
                        <a:rPr lang="es-MX" sz="1000" kern="1200" dirty="0">
                          <a:solidFill>
                            <a:schemeClr val="dk1"/>
                          </a:solidFill>
                          <a:effectLst/>
                          <a:latin typeface="+mj-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000" dirty="0">
                        <a:latin typeface="+mj-lt"/>
                      </a:endParaRPr>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C37570A6-A41B-D73B-DF7E-0231004077B3}"/>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8C3AC78C-0203-9FD7-9CB8-A4549F55BEED}"/>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36185FD4-32C3-E700-3E8C-BD7DBD43353F}"/>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37921202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419467"/>
          <a:ext cx="11119909" cy="254508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err="1"/>
                        <a:t>Fasur</a:t>
                      </a:r>
                      <a:r>
                        <a:rPr lang="es-ES" sz="1150" dirty="0"/>
                        <a:t> Hiram Rodríguez Luna</a:t>
                      </a:r>
                    </a:p>
                  </a:txBody>
                  <a:tcPr anchor="ctr">
                    <a:solidFill>
                      <a:schemeClr val="bg2"/>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p>
                      <a:pPr algn="just"/>
                      <a:endParaRPr lang="es-ES" sz="1150" dirty="0"/>
                    </a:p>
                  </a:txBody>
                  <a:tcPr anchor="ctr">
                    <a:solidFill>
                      <a:schemeClr val="bg2"/>
                    </a:solidFill>
                  </a:tcPr>
                </a:tc>
                <a:tc>
                  <a:txBody>
                    <a:bodyPr/>
                    <a:lstStyle/>
                    <a:p>
                      <a:pPr algn="ctr">
                        <a:spcBef>
                          <a:spcPts val="0"/>
                        </a:spcBef>
                      </a:pPr>
                      <a:r>
                        <a:rPr lang="es-MX" sz="1100" dirty="0">
                          <a:solidFill>
                            <a:srgbClr val="000000"/>
                          </a:solidFill>
                          <a:effectLst/>
                          <a:latin typeface="+mn-lt"/>
                          <a:ea typeface="Calibri" panose="020F0502020204030204" pitchFamily="34" charset="0"/>
                          <a:cs typeface="Times New Roman" panose="02020603050405020304" pitchFamily="18" charset="0"/>
                        </a:rPr>
                        <a:t>Artículo </a:t>
                      </a:r>
                      <a:r>
                        <a:rPr lang="es-MX" sz="1100" kern="1200" dirty="0">
                          <a:solidFill>
                            <a:schemeClr val="dk1"/>
                          </a:solidFill>
                          <a:effectLst/>
                          <a:latin typeface="+mn-lt"/>
                          <a:ea typeface="+mn-ea"/>
                          <a:cs typeface="+mn-cs"/>
                        </a:rPr>
                        <a:t>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100" dirty="0">
                        <a:latin typeface="+mn-lt"/>
                      </a:endParaRPr>
                    </a:p>
                  </a:txBody>
                  <a:tcPr anchor="ctr">
                    <a:solidFill>
                      <a:schemeClr val="bg2"/>
                    </a:solidFill>
                  </a:tcPr>
                </a:tc>
                <a:tc>
                  <a:txBody>
                    <a:bodyPr/>
                    <a:lstStyle/>
                    <a:p>
                      <a:pPr algn="ctr"/>
                      <a:r>
                        <a:rPr lang="es-ES" sz="1150" dirty="0"/>
                        <a:t> Amonestación pública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3F0EA69C-69AA-9BD9-3119-20CCD8A74E7E}"/>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07647510-A345-D725-1412-FB8B6E1FECE5}"/>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FE0AAF1E-BA45-D9AA-7C72-F6865269534C}"/>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366743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4805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631BCA07-228C-72BC-1604-D5594BCDDFA4}"/>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4C343E55-5565-2254-DF7D-53165424A5FD}"/>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8871B24C-CFE8-AFED-D341-3F3D5F9B19C7}"/>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832979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579493442"/>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err="1">
                          <a:effectLst/>
                          <a:latin typeface="+mn-lt"/>
                          <a:ea typeface="Calibri" panose="020F0502020204030204" pitchFamily="34" charset="0"/>
                          <a:cs typeface="Times New Roman" panose="02020603050405020304" pitchFamily="18" charset="0"/>
                        </a:rPr>
                        <a:t>Yessika</a:t>
                      </a:r>
                      <a:r>
                        <a:rPr lang="en-US" sz="1400" dirty="0">
                          <a:effectLst/>
                          <a:latin typeface="+mn-lt"/>
                          <a:ea typeface="Calibri" panose="020F0502020204030204" pitchFamily="34" charset="0"/>
                          <a:cs typeface="Times New Roman" panose="02020603050405020304" pitchFamily="18" charset="0"/>
                        </a:rPr>
                        <a:t> Esmeralda Rivera Martínez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Leticia María </a:t>
                      </a:r>
                      <a:r>
                        <a:rPr lang="en-US" sz="1400" dirty="0" err="1">
                          <a:effectLst/>
                          <a:latin typeface="+mn-lt"/>
                          <a:ea typeface="Calibri" panose="020F0502020204030204" pitchFamily="34" charset="0"/>
                          <a:cs typeface="Times New Roman" panose="02020603050405020304" pitchFamily="18" charset="0"/>
                        </a:rPr>
                        <a:t>Tanguma</a:t>
                      </a:r>
                      <a:r>
                        <a:rPr lang="en-US" sz="1400" dirty="0">
                          <a:effectLst/>
                          <a:latin typeface="+mn-lt"/>
                          <a:ea typeface="Calibri" panose="020F0502020204030204" pitchFamily="34" charset="0"/>
                          <a:cs typeface="Times New Roman" panose="02020603050405020304" pitchFamily="18" charset="0"/>
                        </a:rPr>
                        <a:t> Flores</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6F775D35-870E-7A52-1354-51ABA8760280}"/>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0306E50C-6EA1-80CD-1425-BA4E2E0CC251}"/>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208F6E30-3439-B43B-033B-2F9B0DCA0101}"/>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41935567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4805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p>
                      <a:pPr algn="just"/>
                      <a:r>
                        <a:rPr lang="es-MX" sz="1150" kern="1200" noProof="0" dirty="0">
                          <a:solidFill>
                            <a:schemeClr val="dk1"/>
                          </a:solidFill>
                          <a:effectLst/>
                          <a:latin typeface="+mn-lt"/>
                          <a:ea typeface="+mn-ea"/>
                          <a:cs typeface="+mn-cs"/>
                        </a:rPr>
                        <a:t>.</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9B70ED3B-AC1B-5F7D-505D-FF125887C2D5}"/>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FEDD15B0-B5CD-8B1D-C874-1785A5270157}"/>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4B89CCA8-75EF-A5CA-2650-A6B4F515F5FE}"/>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83748616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419467"/>
          <a:ext cx="11119909" cy="246126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Jesús Javier Covarrubias Delgado</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p>
                      <a:pPr algn="just"/>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pública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BD1E4161-DD96-3ADF-9A8C-710DCEDD0913}"/>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A617DF36-AC79-833A-A5C1-97090F16F41E}"/>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BCC21A71-F4BC-FB84-8215-0A73818E2C4C}"/>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6798175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1300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1er Trimestre del 2022 de este Instituto Electoral de Coahuila, donde se concluye que no se solventan diez (10) de las dieciocho (18)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1er Trimestre del 2022 de este Instituto Electoral de Coahuila, donde se concluye que no se solventan diez (10) de las dieciocho (18)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Octubre de 2024</a:t>
            </a:r>
            <a:endParaRPr lang="es-MX" sz="2400" dirty="0"/>
          </a:p>
        </p:txBody>
      </p:sp>
      <p:grpSp>
        <p:nvGrpSpPr>
          <p:cNvPr id="2" name="Grupo 1">
            <a:extLst>
              <a:ext uri="{FF2B5EF4-FFF2-40B4-BE49-F238E27FC236}">
                <a16:creationId xmlns:a16="http://schemas.microsoft.com/office/drawing/2014/main" id="{C14189AB-566D-CBCB-1451-8D95E82149F1}"/>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5D1A5880-BCF5-C186-8FC0-3BC5DC5243C0}"/>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1FFD6626-49F3-B684-A26C-439F1669FA66}"/>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25226631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Octubre de 2024</a:t>
            </a:r>
            <a:endParaRPr lang="es-MX" sz="2400" dirty="0"/>
          </a:p>
        </p:txBody>
      </p:sp>
      <p:graphicFrame>
        <p:nvGraphicFramePr>
          <p:cNvPr id="2" name="Marcador de contenido 3">
            <a:extLst>
              <a:ext uri="{FF2B5EF4-FFF2-40B4-BE49-F238E27FC236}">
                <a16:creationId xmlns:a16="http://schemas.microsoft.com/office/drawing/2014/main" id="{03C38CCF-6D2B-F144-52F4-B78CE1E321B7}"/>
              </a:ext>
            </a:extLst>
          </p:cNvPr>
          <p:cNvGraphicFramePr>
            <a:graphicFrameLocks/>
          </p:cNvGraphicFramePr>
          <p:nvPr/>
        </p:nvGraphicFramePr>
        <p:xfrm>
          <a:off x="410804" y="1413880"/>
          <a:ext cx="11193367" cy="41300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1er Trimestre del 2022 de este Instituto Electoral de Coahuila, donde se concluye que no se solventan diez (10) de las dieciocho (18)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Jesús Javier Covarrubias Delgado</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1er Trimestre del 2022 de este Instituto Electoral de Coahuila, donde se concluye que no se solventan diez (10) de las dieciocho (18)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grpSp>
        <p:nvGrpSpPr>
          <p:cNvPr id="3" name="Grupo 2">
            <a:extLst>
              <a:ext uri="{FF2B5EF4-FFF2-40B4-BE49-F238E27FC236}">
                <a16:creationId xmlns:a16="http://schemas.microsoft.com/office/drawing/2014/main" id="{E8424F77-5E9E-3AC0-9E68-9B73FE7C0E3A}"/>
              </a:ext>
            </a:extLst>
          </p:cNvPr>
          <p:cNvGrpSpPr/>
          <p:nvPr/>
        </p:nvGrpSpPr>
        <p:grpSpPr>
          <a:xfrm>
            <a:off x="8728231" y="67885"/>
            <a:ext cx="3463769" cy="2008687"/>
            <a:chOff x="7820286" y="994753"/>
            <a:chExt cx="5658866" cy="909337"/>
          </a:xfrm>
        </p:grpSpPr>
        <p:sp>
          <p:nvSpPr>
            <p:cNvPr id="8" name="Rectángulo 7">
              <a:extLst>
                <a:ext uri="{FF2B5EF4-FFF2-40B4-BE49-F238E27FC236}">
                  <a16:creationId xmlns:a16="http://schemas.microsoft.com/office/drawing/2014/main" id="{7844A4EE-0E97-91E2-1845-EEF96018C786}"/>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9" name="Rectángulo 8">
              <a:extLst>
                <a:ext uri="{FF2B5EF4-FFF2-40B4-BE49-F238E27FC236}">
                  <a16:creationId xmlns:a16="http://schemas.microsoft.com/office/drawing/2014/main" id="{17DB51EE-FA96-E701-6699-F65945B0E3ED}"/>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00565729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000" b="1" i="0" u="none" strike="noStrike" kern="1200" cap="none" spc="0" normalizeH="0" baseline="0" noProof="0" dirty="0">
                <a:ln w="0"/>
                <a:solidFill>
                  <a:srgbClr val="A963A9"/>
                </a:solidFill>
                <a:effectLst>
                  <a:outerShdw blurRad="38100" dist="19050" dir="2700000" algn="tl" rotWithShape="0">
                    <a:prstClr val="black">
                      <a:alpha val="40000"/>
                    </a:prstClr>
                  </a:outerShdw>
                </a:effectLst>
                <a:uLnTx/>
                <a:uFillTx/>
                <a:latin typeface="Calibri" panose="020F0502020204030204" pitchFamily="34" charset="0"/>
                <a:ea typeface="+mn-ea"/>
                <a:cs typeface="Calibri" panose="020F0502020204030204" pitchFamily="34" charset="0"/>
              </a:rPr>
              <a:t>Art. 21 Fracc. XLVII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2000" b="0" i="0" u="none" strike="noStrike" kern="1200" cap="none" spc="0" normalizeH="0" baseline="0" noProof="0" dirty="0">
                <a:ln>
                  <a:noFill/>
                </a:ln>
                <a:solidFill>
                  <a:srgbClr val="A963A9"/>
                </a:solidFill>
                <a:effectLst/>
                <a:uLnTx/>
                <a:uFillTx/>
                <a:latin typeface="Calibri" panose="020F0502020204030204"/>
                <a:ea typeface="+mn-ea"/>
                <a:cs typeface="+mn-cs"/>
              </a:rPr>
              <a:t>Listado de servidores públicos con sanciones definitivas.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2000" b="1" i="0" u="none" strike="noStrike" kern="1200" cap="none" spc="0" normalizeH="0" baseline="0" noProof="0" dirty="0">
              <a:ln w="0"/>
              <a:solidFill>
                <a:srgbClr val="A963A9"/>
              </a:solidFill>
              <a:effectLst>
                <a:outerShdw blurRad="38100" dist="19050" dir="2700000" algn="tl" rotWithShape="0">
                  <a:prstClr val="black">
                    <a:alpha val="40000"/>
                  </a:prstClr>
                </a:outerShdw>
              </a:effectLst>
              <a:uLnTx/>
              <a:uFillTx/>
              <a:latin typeface="Calibri" panose="020F0502020204030204" pitchFamily="34" charset="0"/>
              <a:ea typeface="+mn-ea"/>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rPr>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419467"/>
          <a:ext cx="11119909" cy="126492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200" dirty="0">
                          <a:latin typeface="+mn-lt"/>
                        </a:rPr>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dirty="0">
                          <a:solidFill>
                            <a:schemeClr val="dk1"/>
                          </a:solidFill>
                          <a:effectLst/>
                          <a:latin typeface="+mn-lt"/>
                          <a:ea typeface="+mn-ea"/>
                          <a:cs typeface="+mn-cs"/>
                        </a:rPr>
                        <a:t>Acción como es la de, dar la orden de la apertura de la bodega electoral, antes de la hora citada (8:00 am), sin encontrarse presente algún representante de algún partido político</a:t>
                      </a:r>
                      <a:endParaRPr lang="es-ES" sz="1200" dirty="0">
                        <a:latin typeface="+mn-lt"/>
                      </a:endParaRPr>
                    </a:p>
                  </a:txBody>
                  <a:tcPr anchor="ctr">
                    <a:solidFill>
                      <a:schemeClr val="bg2"/>
                    </a:solidFill>
                  </a:tcPr>
                </a:tc>
                <a:tc>
                  <a:txBody>
                    <a:bodyPr/>
                    <a:lstStyle/>
                    <a:p>
                      <a:pPr algn="ctr"/>
                      <a:r>
                        <a:rPr lang="es-MX" sz="1200" dirty="0">
                          <a:solidFill>
                            <a:srgbClr val="000000"/>
                          </a:solidFill>
                          <a:effectLst/>
                          <a:latin typeface="+mn-lt"/>
                          <a:ea typeface="Calibri" panose="020F0502020204030204" pitchFamily="34" charset="0"/>
                          <a:cs typeface="Times New Roman" panose="02020603050405020304" pitchFamily="18" charset="0"/>
                        </a:rPr>
                        <a:t>Artículo </a:t>
                      </a:r>
                      <a:r>
                        <a:rPr lang="es-MX" sz="1200" kern="1200" dirty="0">
                          <a:solidFill>
                            <a:schemeClr val="dk1"/>
                          </a:solidFill>
                          <a:effectLst/>
                          <a:latin typeface="+mn-lt"/>
                          <a:ea typeface="+mn-ea"/>
                          <a:cs typeface="+mn-cs"/>
                        </a:rPr>
                        <a:t>49 fracción I en relación al artículo 7 fracciones I,II,III, VI y VIII de la Ley General de Responsabilidades Administrativas y artículo 173 del Reglamento de Elecciones.</a:t>
                      </a:r>
                      <a:endParaRPr lang="es-ES" sz="1200" dirty="0">
                        <a:latin typeface="+mn-lt"/>
                      </a:endParaRPr>
                    </a:p>
                  </a:txBody>
                  <a:tcPr anchor="ctr">
                    <a:solidFill>
                      <a:schemeClr val="bg2"/>
                    </a:solidFill>
                  </a:tcPr>
                </a:tc>
                <a:tc>
                  <a:txBody>
                    <a:bodyPr/>
                    <a:lstStyle/>
                    <a:p>
                      <a:pPr algn="ctr"/>
                      <a:r>
                        <a:rPr lang="es-ES" sz="1200" dirty="0">
                          <a:latin typeface="+mn-lt"/>
                        </a:rPr>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004399" y="237758"/>
            <a:ext cx="3927234"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400" b="0" i="0" u="none" strike="noStrike" kern="1200" cap="none" spc="0" normalizeH="0" baseline="0" noProof="0" dirty="0">
                <a:ln>
                  <a:noFill/>
                </a:ln>
                <a:solidFill>
                  <a:prstClr val="black"/>
                </a:solidFill>
                <a:effectLst/>
                <a:uLnTx/>
                <a:uFillTx/>
                <a:latin typeface="Calibri" panose="020F0502020204030204"/>
                <a:ea typeface="+mn-ea"/>
                <a:cs typeface="+mn-cs"/>
              </a:rPr>
              <a:t>Sanciones aplicadas en el mes de </a:t>
            </a:r>
            <a:r>
              <a:rPr kumimoji="0" lang="es-MX" sz="2400" b="1" i="0" u="none" strike="noStrike" kern="1200" cap="none" spc="0" normalizeH="0" baseline="0" noProof="0" dirty="0">
                <a:ln>
                  <a:noFill/>
                </a:ln>
                <a:solidFill>
                  <a:srgbClr val="7030A0"/>
                </a:solidFill>
                <a:effectLst/>
                <a:uLnTx/>
                <a:uFillTx/>
                <a:latin typeface="Calibri" panose="020F0502020204030204"/>
                <a:ea typeface="+mn-ea"/>
                <a:cs typeface="+mn-cs"/>
              </a:rPr>
              <a:t>Noviembre de 2024</a:t>
            </a:r>
            <a:endParaRPr kumimoji="0" lang="es-MX"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2" name="Grupo 1">
            <a:extLst>
              <a:ext uri="{FF2B5EF4-FFF2-40B4-BE49-F238E27FC236}">
                <a16:creationId xmlns:a16="http://schemas.microsoft.com/office/drawing/2014/main" id="{17C22FF5-2C33-2A11-FF4F-7F40F2B92159}"/>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77CB7A85-5F4A-E0A4-A6C7-7496D1E51373}"/>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1AD33ABF-B164-D8C7-D9B1-D91F861C32A5}"/>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5072071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1300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2022 de este Instituto Electoral de Coahuila, donde se concluye que no se solventan once (11) de las veintidós (22)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III,  IV y VII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2022 de este Instituto Electoral de Coahuila, donde se concluye que no se solventan once (11) de las veintidós (22)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III,  IV y VII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Diciembre de 2024</a:t>
            </a:r>
            <a:endParaRPr lang="es-MX" sz="2400" dirty="0"/>
          </a:p>
        </p:txBody>
      </p:sp>
      <p:grpSp>
        <p:nvGrpSpPr>
          <p:cNvPr id="2" name="Grupo 1">
            <a:extLst>
              <a:ext uri="{FF2B5EF4-FFF2-40B4-BE49-F238E27FC236}">
                <a16:creationId xmlns:a16="http://schemas.microsoft.com/office/drawing/2014/main" id="{2B865EA4-0567-A1E4-38E8-8DCA18C58D08}"/>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3C31ECF5-FEBE-BA6C-B5E7-DF183468EA68}"/>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3C023B1E-4999-E8FF-088C-7CB55B1ADBDB}"/>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00660520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1300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2022 de este Instituto Electoral de Coahuila, donde se concluye que no se solventan veintidós (22) de las treinta y tres (33)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dirty="0">
                          <a:solidFill>
                            <a:schemeClr val="dk1"/>
                          </a:solidFill>
                          <a:effectLst/>
                          <a:latin typeface="+mn-lt"/>
                          <a:ea typeface="+mn-ea"/>
                          <a:cs typeface="+mn-cs"/>
                        </a:rPr>
                        <a:t>Artículos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2022 de este Instituto Electoral de Coahuila, donde se concluye que no se solventan veintidós (22) de las treinta y tres (33)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dirty="0">
                          <a:solidFill>
                            <a:schemeClr val="dk1"/>
                          </a:solidFill>
                          <a:effectLst/>
                          <a:latin typeface="+mn-lt"/>
                          <a:ea typeface="+mn-ea"/>
                          <a:cs typeface="+mn-cs"/>
                        </a:rPr>
                        <a:t>Artículos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Enero de 2025</a:t>
            </a:r>
            <a:endParaRPr lang="es-MX" sz="2400" dirty="0"/>
          </a:p>
        </p:txBody>
      </p:sp>
      <p:grpSp>
        <p:nvGrpSpPr>
          <p:cNvPr id="2" name="Grupo 1">
            <a:extLst>
              <a:ext uri="{FF2B5EF4-FFF2-40B4-BE49-F238E27FC236}">
                <a16:creationId xmlns:a16="http://schemas.microsoft.com/office/drawing/2014/main" id="{084D522D-B0C5-5956-F7F6-B7C7EB7B7E0D}"/>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782EED80-C6F8-67AC-9155-331D165EA37C}"/>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369C91F0-5A94-5B98-D26C-9A7B060F067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40689743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419467"/>
          <a:ext cx="11119909" cy="228600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2022 de este Instituto Electoral de Coahuila, donde se concluye que no se solventan veintidós (22) de las treinta y tres (33)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p>
                      <a:pPr algn="just"/>
                      <a:endParaRPr lang="es-ES" sz="1150" dirty="0"/>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dirty="0">
                          <a:solidFill>
                            <a:schemeClr val="dk1"/>
                          </a:solidFill>
                          <a:effectLst/>
                          <a:latin typeface="+mn-lt"/>
                          <a:ea typeface="+mn-ea"/>
                          <a:cs typeface="+mn-cs"/>
                        </a:rPr>
                        <a:t>Artículos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Enero de 2025</a:t>
            </a:r>
            <a:endParaRPr lang="es-MX" sz="2400" dirty="0"/>
          </a:p>
        </p:txBody>
      </p:sp>
      <p:grpSp>
        <p:nvGrpSpPr>
          <p:cNvPr id="2" name="Grupo 1">
            <a:extLst>
              <a:ext uri="{FF2B5EF4-FFF2-40B4-BE49-F238E27FC236}">
                <a16:creationId xmlns:a16="http://schemas.microsoft.com/office/drawing/2014/main" id="{47F9285B-BF0D-299D-B265-4BBE32F69AC6}"/>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F9331DF3-7E4E-B7DD-29A7-A61413F5E7EC}"/>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F44BF40C-E4B7-844F-8A31-91F74C8DCE9A}"/>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483058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b="1" dirty="0">
                <a:solidFill>
                  <a:srgbClr val="A963A9"/>
                </a:solidFill>
              </a:rPr>
              <a:t>Febrero de 2025</a:t>
            </a:r>
            <a:r>
              <a:rPr lang="es-MX" dirty="0">
                <a:solidFill>
                  <a:srgbClr val="A963A9"/>
                </a:solidFill>
              </a:rPr>
              <a:t>,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FF15B4B8-1C7F-84DF-DC20-38D37F284ABC}"/>
              </a:ext>
            </a:extLst>
          </p:cNvPr>
          <p:cNvGrpSpPr/>
          <p:nvPr/>
        </p:nvGrpSpPr>
        <p:grpSpPr>
          <a:xfrm>
            <a:off x="9015114" y="278937"/>
            <a:ext cx="2708684" cy="1488206"/>
            <a:chOff x="7820286" y="962700"/>
            <a:chExt cx="3951804" cy="1015300"/>
          </a:xfrm>
        </p:grpSpPr>
        <p:sp>
          <p:nvSpPr>
            <p:cNvPr id="9" name="Rectángulo 8">
              <a:extLst>
                <a:ext uri="{FF2B5EF4-FFF2-40B4-BE49-F238E27FC236}">
                  <a16:creationId xmlns:a16="http://schemas.microsoft.com/office/drawing/2014/main" id="{D5438B82-03BE-33A3-E611-AAD79DE1D3CC}"/>
                </a:ext>
              </a:extLst>
            </p:cNvPr>
            <p:cNvSpPr/>
            <p:nvPr/>
          </p:nvSpPr>
          <p:spPr>
            <a:xfrm>
              <a:off x="7820286" y="962700"/>
              <a:ext cx="3749284" cy="692917"/>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p>
            <a:p>
              <a:r>
                <a:rPr lang="es-MX" sz="1200" b="1" dirty="0">
                  <a:solidFill>
                    <a:srgbClr val="6F0579"/>
                  </a:solidFill>
                </a:rPr>
                <a:t>01 al 31 de marzo de 2025 </a:t>
              </a:r>
            </a:p>
            <a:p>
              <a:endParaRPr lang="es-MX" sz="1200" b="1" dirty="0">
                <a:solidFill>
                  <a:srgbClr val="6F0579"/>
                </a:solidFill>
              </a:endParaRPr>
            </a:p>
          </p:txBody>
        </p:sp>
        <p:sp>
          <p:nvSpPr>
            <p:cNvPr id="10" name="Rectángulo 9">
              <a:extLst>
                <a:ext uri="{FF2B5EF4-FFF2-40B4-BE49-F238E27FC236}">
                  <a16:creationId xmlns:a16="http://schemas.microsoft.com/office/drawing/2014/main" id="{4659F73C-892F-050A-2E2E-360C22D91686}"/>
                </a:ext>
              </a:extLst>
            </p:cNvPr>
            <p:cNvSpPr/>
            <p:nvPr/>
          </p:nvSpPr>
          <p:spPr>
            <a:xfrm>
              <a:off x="7820286" y="1466773"/>
              <a:ext cx="3951804" cy="511227"/>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Lic. María Teresa Nares Cisneros </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67550685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235485"/>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6634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mn-lt"/>
                          <a:ea typeface="+mn-ea"/>
                          <a:cs typeface="+mn-cs"/>
                        </a:rPr>
                        <a:t>Acciones u omisiones practicadas en la </a:t>
                      </a:r>
                      <a:r>
                        <a:rPr lang="es-MX" sz="1200" b="1" kern="1200" dirty="0">
                          <a:solidFill>
                            <a:schemeClr val="dk1"/>
                          </a:solidFill>
                          <a:effectLst/>
                          <a:latin typeface="+mn-lt"/>
                          <a:ea typeface="+mn-ea"/>
                          <a:cs typeface="+mn-cs"/>
                        </a:rPr>
                        <a:t>Auditoría Financiera de la Cuenta Pública 2021, con números de Auditoría ASE-03855-2022 y ASE-05133-2022, practicadas a este Instituto Electoral de Coahuila</a:t>
                      </a:r>
                      <a:r>
                        <a:rPr lang="es-MX" sz="1200" kern="1200" dirty="0">
                          <a:solidFill>
                            <a:schemeClr val="dk1"/>
                          </a:solidFill>
                          <a:effectLst/>
                          <a:latin typeface="+mn-lt"/>
                          <a:ea typeface="+mn-ea"/>
                          <a:cs typeface="+mn-cs"/>
                        </a:rPr>
                        <a:t>, elaborada por la Auditoría Superior del Estado de Coahuila de Zaragoza</a:t>
                      </a:r>
                      <a:r>
                        <a:rPr lang="es-MX" sz="1200" kern="1200" noProof="0" dirty="0">
                          <a:solidFill>
                            <a:schemeClr val="dk1"/>
                          </a:solidFill>
                          <a:effectLst/>
                          <a:latin typeface="+mn-lt"/>
                          <a:ea typeface="+mn-ea"/>
                          <a:cs typeface="+mn-cs"/>
                        </a:rPr>
                        <a:t>.</a:t>
                      </a:r>
                      <a:endParaRPr lang="es-ES" sz="1200" dirty="0"/>
                    </a:p>
                  </a:txBody>
                  <a:tcPr anchor="ctr">
                    <a:solidFill>
                      <a:schemeClr val="bg2"/>
                    </a:solidFill>
                  </a:tcPr>
                </a:tc>
                <a:tc>
                  <a:txBody>
                    <a:bodyPr/>
                    <a:lstStyle/>
                    <a:p>
                      <a:pPr algn="just"/>
                      <a:r>
                        <a:rPr lang="es-MX" sz="1100" kern="1200" dirty="0">
                          <a:solidFill>
                            <a:schemeClr val="dk1"/>
                          </a:solidFill>
                          <a:effectLst/>
                          <a:latin typeface="+mn-lt"/>
                          <a:ea typeface="+mn-ea"/>
                          <a:cs typeface="+mn-cs"/>
                        </a:rPr>
                        <a:t>Artículos 2, 17, 23, 24, 28, 33, 34, 35, 42, 43 y 44 de la Ley General de Contabilidad Gubernamental, los artículos 8, 9, 10, 12, 13 y 93, fracción XIX de la Ley de Rendición de Cuentas y Fiscalización Superior del Estado de Coahuila de Zaragoza, artículo 1 de los Lineamientos para la Depuración de Saldos Contables, emitidos por el Consejo de Armonización Contable del Estado de Coahuila de Zaragoza, la fracción V. Valor Inicial y Posterior del Activo, Pasivo y Hacienda Pública/Patrimonio, el Numeral 6 “Depreciación, Deterioro y Amortización, del Ejercicio y Acumulada de Bienes” del Acuerdo por el que se Reforma las Reglas Específicas del Registro y Valoración del Patrimonio y en el Marco Conceptual de Contabilidad Gubernamental, apartado V, Cualidades de la Información Financiera a Producir, incisos 1 y 2.</a:t>
                      </a:r>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mn-lt"/>
                          <a:ea typeface="+mn-ea"/>
                          <a:cs typeface="+mn-cs"/>
                        </a:rPr>
                        <a:t>Acciones u omisiones practicadas en la </a:t>
                      </a:r>
                      <a:r>
                        <a:rPr lang="es-MX" sz="1200" b="1" kern="1200" dirty="0">
                          <a:solidFill>
                            <a:schemeClr val="dk1"/>
                          </a:solidFill>
                          <a:effectLst/>
                          <a:latin typeface="+mn-lt"/>
                          <a:ea typeface="+mn-ea"/>
                          <a:cs typeface="+mn-cs"/>
                        </a:rPr>
                        <a:t>Auditoría Financiera de la Cuenta Pública 2021, con números de Auditoría ASE-03855-2022 y ASE-05133-2022, practicadas a este Instituto Electoral de Coahuila</a:t>
                      </a:r>
                      <a:r>
                        <a:rPr lang="es-MX" sz="1200" kern="1200" dirty="0">
                          <a:solidFill>
                            <a:schemeClr val="dk1"/>
                          </a:solidFill>
                          <a:effectLst/>
                          <a:latin typeface="+mn-lt"/>
                          <a:ea typeface="+mn-ea"/>
                          <a:cs typeface="+mn-cs"/>
                        </a:rPr>
                        <a:t>, elaborada por la Auditoría Superior del Estado de Coahuila de Zaragoza</a:t>
                      </a:r>
                      <a:r>
                        <a:rPr lang="es-MX" sz="1200" kern="1200" noProof="0" dirty="0">
                          <a:solidFill>
                            <a:schemeClr val="dk1"/>
                          </a:solidFill>
                          <a:effectLst/>
                          <a:latin typeface="+mn-lt"/>
                          <a:ea typeface="+mn-ea"/>
                          <a:cs typeface="+mn-cs"/>
                        </a:rPr>
                        <a:t>.</a:t>
                      </a:r>
                      <a:endParaRPr lang="es-ES" sz="1200" dirty="0"/>
                    </a:p>
                  </a:txBody>
                  <a:tcPr anchor="ctr">
                    <a:solidFill>
                      <a:schemeClr val="bg2">
                        <a:lumMod val="90000"/>
                      </a:schemeClr>
                    </a:solidFill>
                  </a:tcPr>
                </a:tc>
                <a:tc>
                  <a:txBody>
                    <a:bodyPr/>
                    <a:lstStyle/>
                    <a:p>
                      <a:pPr algn="just"/>
                      <a:r>
                        <a:rPr lang="es-MX" sz="1200" kern="1200" dirty="0">
                          <a:solidFill>
                            <a:schemeClr val="dk1"/>
                          </a:solidFill>
                          <a:effectLst/>
                          <a:latin typeface="+mn-lt"/>
                          <a:ea typeface="+mn-ea"/>
                          <a:cs typeface="+mn-cs"/>
                        </a:rPr>
                        <a:t>Artículos 2, 17, 23, 24, 28, 33, 34, 35, 42, 43 y 44 de la Ley General de Contabilidad Gubernamental, los artículos 8, 9, 10, 12, 13 y 93, fracción XIX de la Ley de Rendición de Cuentas y Fiscalización Superior del Estado de Coahuila de Zaragoza, artículo 1 de los Lineamientos para la Depuración de Saldos Contables, emitidos por el Consejo de Armonización Contable del Estado de Coahuila de Zaragoza, la fracción V. Valor Inicial y Posterior del Activo, Pasivo y Hacienda Pública/Patrimonio, el Numeral 6 “Depreciación, Deterioro y Amortización, del Ejercicio y Acumulada de Bienes” del Acuerdo por el que se Reforma las Reglas Específicas del Registro y Valoración del Patrimonio y en el Marco Conceptual de Contabilidad Gubernamental, apartado V, Cualidades de la Información Financiera a Producir, incisos 1 y 2.</a:t>
                      </a:r>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Marzo de 2025</a:t>
            </a:r>
            <a:endParaRPr lang="es-MX" sz="2400" dirty="0"/>
          </a:p>
        </p:txBody>
      </p:sp>
      <p:grpSp>
        <p:nvGrpSpPr>
          <p:cNvPr id="2" name="Grupo 1">
            <a:extLst>
              <a:ext uri="{FF2B5EF4-FFF2-40B4-BE49-F238E27FC236}">
                <a16:creationId xmlns:a16="http://schemas.microsoft.com/office/drawing/2014/main" id="{40A7F187-BD36-E6D0-34BF-04B290E81D32}"/>
              </a:ext>
            </a:extLst>
          </p:cNvPr>
          <p:cNvGrpSpPr/>
          <p:nvPr/>
        </p:nvGrpSpPr>
        <p:grpSpPr>
          <a:xfrm>
            <a:off x="8895486" y="56901"/>
            <a:ext cx="2708684" cy="1362108"/>
            <a:chOff x="7820286" y="962700"/>
            <a:chExt cx="3951804" cy="929272"/>
          </a:xfrm>
        </p:grpSpPr>
        <p:sp>
          <p:nvSpPr>
            <p:cNvPr id="3" name="Rectángulo 2">
              <a:extLst>
                <a:ext uri="{FF2B5EF4-FFF2-40B4-BE49-F238E27FC236}">
                  <a16:creationId xmlns:a16="http://schemas.microsoft.com/office/drawing/2014/main" id="{109BF579-83A6-4666-14A3-9DC54F7A203B}"/>
                </a:ext>
              </a:extLst>
            </p:cNvPr>
            <p:cNvSpPr/>
            <p:nvPr/>
          </p:nvSpPr>
          <p:spPr>
            <a:xfrm>
              <a:off x="7820286" y="962700"/>
              <a:ext cx="3618410" cy="661420"/>
            </a:xfrm>
            <a:prstGeom prst="rect">
              <a:avLst/>
            </a:prstGeom>
          </p:spPr>
          <p:txBody>
            <a:bodyPr wrap="none">
              <a:spAutoFit/>
            </a:bodyPr>
            <a:lstStyle/>
            <a:p>
              <a:r>
                <a:rPr lang="es-MX" sz="1150" dirty="0">
                  <a:solidFill>
                    <a:schemeClr val="tx1">
                      <a:lumMod val="50000"/>
                      <a:lumOff val="50000"/>
                    </a:schemeClr>
                  </a:solidFill>
                </a:rPr>
                <a:t>Fecha de actualización y/o validación: </a:t>
              </a:r>
            </a:p>
            <a:p>
              <a:r>
                <a:rPr lang="es-MX" sz="1100" b="1" dirty="0">
                  <a:solidFill>
                    <a:srgbClr val="6F0579"/>
                  </a:solidFill>
                </a:rPr>
                <a:t>31 de marzo de 2025</a:t>
              </a:r>
            </a:p>
            <a:p>
              <a:r>
                <a:rPr lang="es-MX" sz="1150" dirty="0">
                  <a:solidFill>
                    <a:schemeClr val="tx1">
                      <a:lumMod val="50000"/>
                      <a:lumOff val="50000"/>
                    </a:schemeClr>
                  </a:solidFill>
                </a:rPr>
                <a:t>Periodo que se informa: </a:t>
              </a:r>
            </a:p>
            <a:p>
              <a:r>
                <a:rPr lang="es-MX" sz="1150" b="1" dirty="0">
                  <a:solidFill>
                    <a:srgbClr val="6F0579"/>
                  </a:solidFill>
                </a:rPr>
                <a:t>01 al 31 de Marzo de 2025 </a:t>
              </a:r>
            </a:p>
            <a:p>
              <a:endParaRPr lang="es-MX" sz="1150" b="1" dirty="0">
                <a:solidFill>
                  <a:srgbClr val="6F0579"/>
                </a:solidFill>
              </a:endParaRPr>
            </a:p>
          </p:txBody>
        </p:sp>
        <p:sp>
          <p:nvSpPr>
            <p:cNvPr id="8" name="Rectángulo 7">
              <a:extLst>
                <a:ext uri="{FF2B5EF4-FFF2-40B4-BE49-F238E27FC236}">
                  <a16:creationId xmlns:a16="http://schemas.microsoft.com/office/drawing/2014/main" id="{A6EC5023-A7C7-EC88-3BBE-B69CDF505C56}"/>
                </a:ext>
              </a:extLst>
            </p:cNvPr>
            <p:cNvSpPr/>
            <p:nvPr/>
          </p:nvSpPr>
          <p:spPr>
            <a:xfrm>
              <a:off x="7820286" y="1466773"/>
              <a:ext cx="3951804" cy="425199"/>
            </a:xfrm>
            <a:prstGeom prst="rect">
              <a:avLst/>
            </a:prstGeom>
          </p:spPr>
          <p:txBody>
            <a:bodyPr wrap="square">
              <a:spAutoFit/>
            </a:bodyPr>
            <a:lstStyle/>
            <a:p>
              <a:r>
                <a:rPr lang="es-MX" sz="1150" dirty="0">
                  <a:solidFill>
                    <a:schemeClr val="tx1">
                      <a:lumMod val="50000"/>
                      <a:lumOff val="50000"/>
                    </a:schemeClr>
                  </a:solidFill>
                </a:rPr>
                <a:t>Responsable de generar la información:</a:t>
              </a:r>
            </a:p>
            <a:p>
              <a:r>
                <a:rPr lang="es-MX" sz="1150" dirty="0">
                  <a:solidFill>
                    <a:schemeClr val="tx1">
                      <a:lumMod val="50000"/>
                      <a:lumOff val="50000"/>
                    </a:schemeClr>
                  </a:solidFill>
                </a:rPr>
                <a:t> </a:t>
              </a:r>
              <a:r>
                <a:rPr lang="es-MX" sz="1150" b="1" dirty="0">
                  <a:solidFill>
                    <a:srgbClr val="002060"/>
                  </a:solidFill>
                </a:rPr>
                <a:t>Lic. María Teresa Nares Cisneros </a:t>
              </a:r>
            </a:p>
            <a:p>
              <a:r>
                <a:rPr lang="es-MX" sz="1150" dirty="0">
                  <a:solidFill>
                    <a:schemeClr val="tx1">
                      <a:lumMod val="50000"/>
                      <a:lumOff val="50000"/>
                    </a:schemeClr>
                  </a:solidFill>
                </a:rPr>
                <a:t>Contralora  Interna</a:t>
              </a:r>
              <a:endParaRPr lang="es-MX" sz="1150" dirty="0">
                <a:solidFill>
                  <a:schemeClr val="bg1">
                    <a:lumMod val="50000"/>
                  </a:schemeClr>
                </a:solidFill>
              </a:endParaRPr>
            </a:p>
          </p:txBody>
        </p:sp>
      </p:grpSp>
    </p:spTree>
    <p:extLst>
      <p:ext uri="{BB962C8B-B14F-4D97-AF65-F5344CB8AC3E}">
        <p14:creationId xmlns:p14="http://schemas.microsoft.com/office/powerpoint/2010/main" val="2430579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986564501"/>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Addy </a:t>
                      </a:r>
                      <a:r>
                        <a:rPr lang="en-US" sz="1400" dirty="0" err="1">
                          <a:effectLst/>
                          <a:latin typeface="+mn-lt"/>
                          <a:ea typeface="Calibri" panose="020F0502020204030204" pitchFamily="34" charset="0"/>
                          <a:cs typeface="Times New Roman" panose="02020603050405020304" pitchFamily="18" charset="0"/>
                        </a:rPr>
                        <a:t>Yourie</a:t>
                      </a:r>
                      <a:r>
                        <a:rPr lang="en-US" sz="1400" dirty="0">
                          <a:effectLst/>
                          <a:latin typeface="+mn-lt"/>
                          <a:ea typeface="Calibri" panose="020F0502020204030204" pitchFamily="34" charset="0"/>
                          <a:cs typeface="Times New Roman" panose="02020603050405020304" pitchFamily="18" charset="0"/>
                        </a:rPr>
                        <a:t> Hernandez Rangel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 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Melquiades</a:t>
                      </a:r>
                      <a:r>
                        <a:rPr lang="en-US" sz="1400" dirty="0">
                          <a:effectLst/>
                          <a:latin typeface="+mn-lt"/>
                          <a:ea typeface="Calibri" panose="020F0502020204030204" pitchFamily="34" charset="0"/>
                          <a:cs typeface="Times New Roman" panose="02020603050405020304" pitchFamily="18" charset="0"/>
                        </a:rPr>
                        <a:t> Alonso Madrid</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055379DD-DE80-5E4C-C679-21148276F056}"/>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43BBB9F5-EE4B-EB61-1695-507C5E354D18}"/>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6ABE583A-5EE0-FD64-CA2F-202C2C9EB48B}"/>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171852760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342900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mn-lt"/>
                          <a:ea typeface="+mn-ea"/>
                          <a:cs typeface="+mn-cs"/>
                        </a:rPr>
                        <a:t>Acciones u omisiones practicadas en </a:t>
                      </a:r>
                      <a:r>
                        <a:rPr lang="es-MX" sz="1200" kern="1200" dirty="0">
                          <a:solidFill>
                            <a:schemeClr val="dk1"/>
                          </a:solidFill>
                          <a:effectLst/>
                          <a:latin typeface="+mn-lt"/>
                          <a:ea typeface="+mn-ea"/>
                          <a:cs typeface="+mn-cs"/>
                        </a:rPr>
                        <a:t>las </a:t>
                      </a:r>
                      <a:r>
                        <a:rPr lang="es-MX" sz="1200" b="1" kern="1200" dirty="0">
                          <a:solidFill>
                            <a:schemeClr val="dk1"/>
                          </a:solidFill>
                          <a:effectLst/>
                          <a:latin typeface="+mn-lt"/>
                          <a:ea typeface="+mn-ea"/>
                          <a:cs typeface="+mn-cs"/>
                        </a:rPr>
                        <a:t>Auditorías de Avance de Gestión Financiera del 2° Trimestre 2021 con números ASE-08670-2021 y ASE-08990-2021, practicadas a este Instituto Electoral de Coahuila, </a:t>
                      </a:r>
                      <a:r>
                        <a:rPr lang="es-MX" sz="1200" kern="1200" dirty="0">
                          <a:solidFill>
                            <a:schemeClr val="dk1"/>
                          </a:solidFill>
                          <a:effectLst/>
                          <a:latin typeface="+mn-lt"/>
                          <a:ea typeface="+mn-ea"/>
                          <a:cs typeface="+mn-cs"/>
                        </a:rPr>
                        <a:t>elaborada por la Auditoría Superior del Estado de Coahuila</a:t>
                      </a:r>
                      <a:r>
                        <a:rPr lang="es-MX" sz="1200" kern="1200" noProof="0" dirty="0">
                          <a:solidFill>
                            <a:schemeClr val="dk1"/>
                          </a:solidFill>
                          <a:effectLst/>
                          <a:latin typeface="+mn-lt"/>
                          <a:ea typeface="+mn-ea"/>
                          <a:cs typeface="+mn-cs"/>
                        </a:rPr>
                        <a:t>.</a:t>
                      </a:r>
                      <a:endParaRPr lang="es-ES" sz="1200" dirty="0"/>
                    </a:p>
                  </a:txBody>
                  <a:tcPr anchor="ctr">
                    <a:solidFill>
                      <a:schemeClr val="bg2"/>
                    </a:solidFill>
                  </a:tcPr>
                </a:tc>
                <a:tc>
                  <a:txBody>
                    <a:bodyPr/>
                    <a:lstStyle/>
                    <a:p>
                      <a:pPr algn="just"/>
                      <a:r>
                        <a:rPr lang="es-MX" sz="1100" kern="1200" dirty="0">
                          <a:solidFill>
                            <a:schemeClr val="dk1"/>
                          </a:solidFill>
                          <a:effectLst/>
                          <a:latin typeface="+mn-lt"/>
                          <a:ea typeface="+mn-ea"/>
                          <a:cs typeface="+mn-cs"/>
                        </a:rPr>
                        <a:t>Artículos 17, 22, párrafo segundo, 33, 44, 49, 51, 52, 56, 58, 60, 61, 63, 65, 66 y 67, último párrafo de la Ley General de Contabilidad Gubernamental, el apartado V. CUALIDADES DE LA INFORMACIÓN FINANCIERA A PRODUCIR, incisos 1) UTILIDAD y 2) CONFIABILIDAD del Marco Conceptual de Contabilidad Gubernamental emitido por el Consejo Nacional de Armonización Contable y publicado en fecha 20 de agosto del 2009 en el Diario Oficial de la Federación y los artículos 9, 10 y 13 de la Ley de Rendición de Cuentas y Fiscalización del Estado de Coahuila de Zaragoza.</a:t>
                      </a:r>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mn-lt"/>
                          <a:ea typeface="+mn-ea"/>
                          <a:cs typeface="+mn-cs"/>
                        </a:rPr>
                        <a:t>Acciones u omisiones practicadas en </a:t>
                      </a:r>
                      <a:r>
                        <a:rPr lang="es-MX" sz="1200" kern="1200" dirty="0">
                          <a:solidFill>
                            <a:schemeClr val="dk1"/>
                          </a:solidFill>
                          <a:effectLst/>
                          <a:latin typeface="+mn-lt"/>
                          <a:ea typeface="+mn-ea"/>
                          <a:cs typeface="+mn-cs"/>
                        </a:rPr>
                        <a:t>las </a:t>
                      </a:r>
                      <a:r>
                        <a:rPr lang="es-MX" sz="1200" b="1" kern="1200" dirty="0">
                          <a:solidFill>
                            <a:schemeClr val="dk1"/>
                          </a:solidFill>
                          <a:effectLst/>
                          <a:latin typeface="+mn-lt"/>
                          <a:ea typeface="+mn-ea"/>
                          <a:cs typeface="+mn-cs"/>
                        </a:rPr>
                        <a:t>Auditorías de Avance de Gestión Financiera del 2° Trimestre 2021 con números ASE-08670-2021 y ASE-08990-2021, practicadas a este Instituto Electoral de Coahuila, </a:t>
                      </a:r>
                      <a:r>
                        <a:rPr lang="es-MX" sz="1200" kern="1200" dirty="0">
                          <a:solidFill>
                            <a:schemeClr val="dk1"/>
                          </a:solidFill>
                          <a:effectLst/>
                          <a:latin typeface="+mn-lt"/>
                          <a:ea typeface="+mn-ea"/>
                          <a:cs typeface="+mn-cs"/>
                        </a:rPr>
                        <a:t>elaborada por la Auditoría Superior del Estado de Coahuila</a:t>
                      </a:r>
                      <a:r>
                        <a:rPr lang="es-MX" sz="1200" kern="1200" noProof="0" dirty="0">
                          <a:solidFill>
                            <a:schemeClr val="dk1"/>
                          </a:solidFill>
                          <a:effectLst/>
                          <a:latin typeface="+mn-lt"/>
                          <a:ea typeface="+mn-ea"/>
                          <a:cs typeface="+mn-cs"/>
                        </a:rPr>
                        <a:t>.</a:t>
                      </a:r>
                      <a:endParaRPr lang="es-ES" sz="1200" dirty="0"/>
                    </a:p>
                  </a:txBody>
                  <a:tcPr anchor="ctr">
                    <a:solidFill>
                      <a:schemeClr val="bg2">
                        <a:lumMod val="90000"/>
                      </a:schemeClr>
                    </a:solidFill>
                  </a:tcPr>
                </a:tc>
                <a:tc>
                  <a:txBody>
                    <a:bodyPr/>
                    <a:lstStyle/>
                    <a:p>
                      <a:pPr algn="just"/>
                      <a:r>
                        <a:rPr lang="es-MX" sz="1200" kern="1200" dirty="0">
                          <a:solidFill>
                            <a:schemeClr val="dk1"/>
                          </a:solidFill>
                          <a:effectLst/>
                          <a:latin typeface="+mn-lt"/>
                          <a:ea typeface="+mn-ea"/>
                          <a:cs typeface="+mn-cs"/>
                        </a:rPr>
                        <a:t>Artículos 17, 22, párrafo segundo, 33, 44, 49, 51, 52, 56, 58, 60, 61, 63, 65, 66 y 67, último párrafo de la Ley General de Contabilidad Gubernamental, el apartado V. CUALIDADES DE LA INFORMACIÓN FINANCIERA A PRODUCIR, incisos 1) UTILIDAD y 2) CONFIABILIDAD del Marco Conceptual de Contabilidad Gubernamental emitido por el Consejo Nacional de Armonización Contable y publicado en fecha 20 de agosto del 2009 en el Diario Oficial de la Federación y los artículos 9, 10 y 13 de la Ley de Rendición de Cuentas y Fiscalización del Estado de Coahuila de Zaragoza.</a:t>
                      </a:r>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Marzo de 2025</a:t>
            </a:r>
            <a:endParaRPr lang="es-MX" sz="2400" dirty="0"/>
          </a:p>
        </p:txBody>
      </p:sp>
      <p:grpSp>
        <p:nvGrpSpPr>
          <p:cNvPr id="2" name="Grupo 1">
            <a:extLst>
              <a:ext uri="{FF2B5EF4-FFF2-40B4-BE49-F238E27FC236}">
                <a16:creationId xmlns:a16="http://schemas.microsoft.com/office/drawing/2014/main" id="{40A7F187-BD36-E6D0-34BF-04B290E81D32}"/>
              </a:ext>
            </a:extLst>
          </p:cNvPr>
          <p:cNvGrpSpPr/>
          <p:nvPr/>
        </p:nvGrpSpPr>
        <p:grpSpPr>
          <a:xfrm>
            <a:off x="8895486" y="56901"/>
            <a:ext cx="2708684" cy="1362108"/>
            <a:chOff x="7820286" y="962700"/>
            <a:chExt cx="3951804" cy="929272"/>
          </a:xfrm>
        </p:grpSpPr>
        <p:sp>
          <p:nvSpPr>
            <p:cNvPr id="3" name="Rectángulo 2">
              <a:extLst>
                <a:ext uri="{FF2B5EF4-FFF2-40B4-BE49-F238E27FC236}">
                  <a16:creationId xmlns:a16="http://schemas.microsoft.com/office/drawing/2014/main" id="{109BF579-83A6-4666-14A3-9DC54F7A203B}"/>
                </a:ext>
              </a:extLst>
            </p:cNvPr>
            <p:cNvSpPr/>
            <p:nvPr/>
          </p:nvSpPr>
          <p:spPr>
            <a:xfrm>
              <a:off x="7820286" y="962700"/>
              <a:ext cx="3618410" cy="661420"/>
            </a:xfrm>
            <a:prstGeom prst="rect">
              <a:avLst/>
            </a:prstGeom>
          </p:spPr>
          <p:txBody>
            <a:bodyPr wrap="none">
              <a:spAutoFit/>
            </a:bodyPr>
            <a:lstStyle/>
            <a:p>
              <a:r>
                <a:rPr lang="es-MX" sz="1150" dirty="0">
                  <a:solidFill>
                    <a:schemeClr val="tx1">
                      <a:lumMod val="50000"/>
                      <a:lumOff val="50000"/>
                    </a:schemeClr>
                  </a:solidFill>
                </a:rPr>
                <a:t>Fecha de actualización y/o validación: </a:t>
              </a:r>
            </a:p>
            <a:p>
              <a:r>
                <a:rPr lang="es-MX" sz="1100" b="1" dirty="0">
                  <a:solidFill>
                    <a:srgbClr val="6F0579"/>
                  </a:solidFill>
                </a:rPr>
                <a:t>31 de marzo de 2025</a:t>
              </a:r>
            </a:p>
            <a:p>
              <a:r>
                <a:rPr lang="es-MX" sz="1150" dirty="0">
                  <a:solidFill>
                    <a:schemeClr val="tx1">
                      <a:lumMod val="50000"/>
                      <a:lumOff val="50000"/>
                    </a:schemeClr>
                  </a:solidFill>
                </a:rPr>
                <a:t>Periodo que se informa: </a:t>
              </a:r>
            </a:p>
            <a:p>
              <a:r>
                <a:rPr lang="es-MX" sz="1150" b="1" dirty="0">
                  <a:solidFill>
                    <a:srgbClr val="6F0579"/>
                  </a:solidFill>
                </a:rPr>
                <a:t>01 al 31 de Marzo de 2025 </a:t>
              </a:r>
            </a:p>
            <a:p>
              <a:endParaRPr lang="es-MX" sz="1150" b="1" dirty="0">
                <a:solidFill>
                  <a:srgbClr val="6F0579"/>
                </a:solidFill>
              </a:endParaRPr>
            </a:p>
          </p:txBody>
        </p:sp>
        <p:sp>
          <p:nvSpPr>
            <p:cNvPr id="8" name="Rectángulo 7">
              <a:extLst>
                <a:ext uri="{FF2B5EF4-FFF2-40B4-BE49-F238E27FC236}">
                  <a16:creationId xmlns:a16="http://schemas.microsoft.com/office/drawing/2014/main" id="{A6EC5023-A7C7-EC88-3BBE-B69CDF505C56}"/>
                </a:ext>
              </a:extLst>
            </p:cNvPr>
            <p:cNvSpPr/>
            <p:nvPr/>
          </p:nvSpPr>
          <p:spPr>
            <a:xfrm>
              <a:off x="7820286" y="1466773"/>
              <a:ext cx="3951804" cy="425199"/>
            </a:xfrm>
            <a:prstGeom prst="rect">
              <a:avLst/>
            </a:prstGeom>
          </p:spPr>
          <p:txBody>
            <a:bodyPr wrap="square">
              <a:spAutoFit/>
            </a:bodyPr>
            <a:lstStyle/>
            <a:p>
              <a:r>
                <a:rPr lang="es-MX" sz="1150" dirty="0">
                  <a:solidFill>
                    <a:schemeClr val="tx1">
                      <a:lumMod val="50000"/>
                      <a:lumOff val="50000"/>
                    </a:schemeClr>
                  </a:solidFill>
                </a:rPr>
                <a:t>Responsable de generar la información:</a:t>
              </a:r>
            </a:p>
            <a:p>
              <a:r>
                <a:rPr lang="es-MX" sz="1150" dirty="0">
                  <a:solidFill>
                    <a:schemeClr val="tx1">
                      <a:lumMod val="50000"/>
                      <a:lumOff val="50000"/>
                    </a:schemeClr>
                  </a:solidFill>
                </a:rPr>
                <a:t> </a:t>
              </a:r>
              <a:r>
                <a:rPr lang="es-MX" sz="1150" b="1" dirty="0">
                  <a:solidFill>
                    <a:srgbClr val="002060"/>
                  </a:solidFill>
                </a:rPr>
                <a:t>Lic. María Teresa Nares Cisneros </a:t>
              </a:r>
            </a:p>
            <a:p>
              <a:r>
                <a:rPr lang="es-MX" sz="1150" dirty="0">
                  <a:solidFill>
                    <a:schemeClr val="tx1">
                      <a:lumMod val="50000"/>
                      <a:lumOff val="50000"/>
                    </a:schemeClr>
                  </a:solidFill>
                </a:rPr>
                <a:t>Contralora  Interna</a:t>
              </a:r>
              <a:endParaRPr lang="es-MX" sz="1150" dirty="0">
                <a:solidFill>
                  <a:schemeClr val="bg1">
                    <a:lumMod val="50000"/>
                  </a:schemeClr>
                </a:solidFill>
              </a:endParaRPr>
            </a:p>
          </p:txBody>
        </p:sp>
      </p:grpSp>
    </p:spTree>
    <p:extLst>
      <p:ext uri="{BB962C8B-B14F-4D97-AF65-F5344CB8AC3E}">
        <p14:creationId xmlns:p14="http://schemas.microsoft.com/office/powerpoint/2010/main" val="3588906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4096393855"/>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Matías Mercado Martínez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 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Ricardo Lugo Martínez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3836CC48-4593-BEBE-A746-23F614550E7D}"/>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BC92D9BA-11B0-04C2-2F4C-6338C3D482E7}"/>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marzo de 2025</a:t>
              </a:r>
            </a:p>
            <a:p>
              <a:r>
                <a:rPr lang="es-MX" sz="1200" dirty="0">
                  <a:solidFill>
                    <a:schemeClr val="tx1">
                      <a:lumMod val="50000"/>
                      <a:lumOff val="50000"/>
                    </a:schemeClr>
                  </a:solidFill>
                </a:rPr>
                <a:t>Periodo que se informa: </a:t>
              </a:r>
              <a:r>
                <a:rPr lang="es-MX" sz="1200" b="1" dirty="0">
                  <a:solidFill>
                    <a:srgbClr val="6F0579"/>
                  </a:solidFill>
                </a:rPr>
                <a:t>01 al 31 de marzo de 2025</a:t>
              </a:r>
            </a:p>
          </p:txBody>
        </p:sp>
        <p:sp>
          <p:nvSpPr>
            <p:cNvPr id="10" name="Rectángulo 9">
              <a:extLst>
                <a:ext uri="{FF2B5EF4-FFF2-40B4-BE49-F238E27FC236}">
                  <a16:creationId xmlns:a16="http://schemas.microsoft.com/office/drawing/2014/main" id="{83E6E71B-DF02-3F94-5093-4B946964588D}"/>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27539954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1073</TotalTime>
  <Words>21151</Words>
  <Application>Microsoft Office PowerPoint</Application>
  <PresentationFormat>Panorámica</PresentationFormat>
  <Paragraphs>1419</Paragraphs>
  <Slides>80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80</vt:i4>
      </vt:variant>
    </vt:vector>
  </HeadingPairs>
  <TitlesOfParts>
    <vt:vector size="85" baseType="lpstr">
      <vt:lpstr>Arial</vt:lpstr>
      <vt:lpstr>Calibri</vt:lpstr>
      <vt:lpstr>Calibri Light</vt:lpstr>
      <vt:lpstr>Cambria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Nota informativa</vt:lpstr>
      <vt:lpstr>Nota informativa</vt:lpstr>
      <vt:lpstr>Nota informativa</vt:lpstr>
      <vt:lpstr>Nota informativa</vt:lpstr>
      <vt:lpstr>Nota informativa</vt:lpstr>
      <vt:lpstr>Nota informativa</vt:lpstr>
      <vt:lpstr>Nota informativa</vt:lpstr>
      <vt:lpstr>Presentación de PowerPoint</vt:lpstr>
      <vt:lpstr>Presentación de PowerPoint</vt:lpstr>
      <vt:lpstr>Presentación de PowerPoint</vt:lpstr>
      <vt:lpstr>Presentación de PowerPoint</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Presentación de PowerPoint</vt:lpstr>
      <vt:lpstr>Presentación de PowerPoint</vt:lpstr>
      <vt:lpstr>Nota informativa</vt:lpstr>
      <vt:lpstr>Nota informativa</vt:lpstr>
      <vt:lpstr>Nota informativa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Nota informativa</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iec</dc:creator>
  <cp:lastModifiedBy>Yolanda Medrano</cp:lastModifiedBy>
  <cp:revision>121</cp:revision>
  <dcterms:created xsi:type="dcterms:W3CDTF">2018-06-14T15:51:01Z</dcterms:created>
  <dcterms:modified xsi:type="dcterms:W3CDTF">2025-04-02T18:38:54Z</dcterms:modified>
</cp:coreProperties>
</file>